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95"/>
  </p:handoutMasterIdLst>
  <p:sldIdLst>
    <p:sldId id="257" r:id="rId2"/>
    <p:sldId id="298" r:id="rId3"/>
    <p:sldId id="299" r:id="rId4"/>
    <p:sldId id="260" r:id="rId5"/>
    <p:sldId id="354" r:id="rId6"/>
    <p:sldId id="355" r:id="rId7"/>
    <p:sldId id="261" r:id="rId8"/>
    <p:sldId id="356" r:id="rId9"/>
    <p:sldId id="488" r:id="rId10"/>
    <p:sldId id="489" r:id="rId11"/>
    <p:sldId id="258" r:id="rId12"/>
    <p:sldId id="490" r:id="rId13"/>
    <p:sldId id="492" r:id="rId14"/>
    <p:sldId id="494" r:id="rId15"/>
    <p:sldId id="550" r:id="rId16"/>
    <p:sldId id="323" r:id="rId17"/>
    <p:sldId id="496" r:id="rId18"/>
    <p:sldId id="495" r:id="rId19"/>
    <p:sldId id="497" r:id="rId20"/>
    <p:sldId id="491" r:id="rId21"/>
    <p:sldId id="498" r:id="rId22"/>
    <p:sldId id="500" r:id="rId23"/>
    <p:sldId id="499" r:id="rId24"/>
    <p:sldId id="502" r:id="rId25"/>
    <p:sldId id="501" r:id="rId26"/>
    <p:sldId id="591" r:id="rId27"/>
    <p:sldId id="552" r:id="rId28"/>
    <p:sldId id="504" r:id="rId29"/>
    <p:sldId id="505" r:id="rId30"/>
    <p:sldId id="503" r:id="rId31"/>
    <p:sldId id="507" r:id="rId32"/>
    <p:sldId id="300" r:id="rId33"/>
    <p:sldId id="592" r:id="rId34"/>
    <p:sldId id="551" r:id="rId35"/>
    <p:sldId id="510" r:id="rId36"/>
    <p:sldId id="512" r:id="rId37"/>
    <p:sldId id="513" r:id="rId38"/>
    <p:sldId id="515" r:id="rId39"/>
    <p:sldId id="556" r:id="rId40"/>
    <p:sldId id="511" r:id="rId41"/>
    <p:sldId id="530" r:id="rId42"/>
    <p:sldId id="549" r:id="rId43"/>
    <p:sldId id="514" r:id="rId44"/>
    <p:sldId id="555" r:id="rId45"/>
    <p:sldId id="540" r:id="rId46"/>
    <p:sldId id="559" r:id="rId47"/>
    <p:sldId id="560" r:id="rId48"/>
    <p:sldId id="561" r:id="rId49"/>
    <p:sldId id="562" r:id="rId50"/>
    <p:sldId id="542" r:id="rId51"/>
    <p:sldId id="585" r:id="rId52"/>
    <p:sldId id="586" r:id="rId53"/>
    <p:sldId id="547" r:id="rId54"/>
    <p:sldId id="587" r:id="rId55"/>
    <p:sldId id="588" r:id="rId56"/>
    <p:sldId id="589" r:id="rId57"/>
    <p:sldId id="590" r:id="rId58"/>
    <p:sldId id="563" r:id="rId59"/>
    <p:sldId id="564" r:id="rId60"/>
    <p:sldId id="593" r:id="rId61"/>
    <p:sldId id="594" r:id="rId62"/>
    <p:sldId id="595" r:id="rId63"/>
    <p:sldId id="596" r:id="rId64"/>
    <p:sldId id="598" r:id="rId65"/>
    <p:sldId id="597" r:id="rId66"/>
    <p:sldId id="601" r:id="rId67"/>
    <p:sldId id="565" r:id="rId68"/>
    <p:sldId id="566" r:id="rId69"/>
    <p:sldId id="567" r:id="rId70"/>
    <p:sldId id="572" r:id="rId71"/>
    <p:sldId id="599" r:id="rId72"/>
    <p:sldId id="600" r:id="rId73"/>
    <p:sldId id="568" r:id="rId74"/>
    <p:sldId id="578" r:id="rId75"/>
    <p:sldId id="569" r:id="rId76"/>
    <p:sldId id="579" r:id="rId77"/>
    <p:sldId id="580" r:id="rId78"/>
    <p:sldId id="583" r:id="rId79"/>
    <p:sldId id="581" r:id="rId80"/>
    <p:sldId id="570" r:id="rId81"/>
    <p:sldId id="571" r:id="rId82"/>
    <p:sldId id="573" r:id="rId83"/>
    <p:sldId id="574" r:id="rId84"/>
    <p:sldId id="575" r:id="rId85"/>
    <p:sldId id="576" r:id="rId86"/>
    <p:sldId id="577" r:id="rId87"/>
    <p:sldId id="519" r:id="rId88"/>
    <p:sldId id="309" r:id="rId89"/>
    <p:sldId id="531" r:id="rId90"/>
    <p:sldId id="532" r:id="rId91"/>
    <p:sldId id="533" r:id="rId92"/>
    <p:sldId id="534" r:id="rId93"/>
    <p:sldId id="308" r:id="rId94"/>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86"/>
    <p:restoredTop sz="94637"/>
  </p:normalViewPr>
  <p:slideViewPr>
    <p:cSldViewPr snapToGrid="0" snapToObjects="1">
      <p:cViewPr varScale="1">
        <p:scale>
          <a:sx n="97" d="100"/>
          <a:sy n="97" d="100"/>
        </p:scale>
        <p:origin x="224" y="1176"/>
      </p:cViewPr>
      <p:guideLst/>
    </p:cSldViewPr>
  </p:slideViewPr>
  <p:notesTextViewPr>
    <p:cViewPr>
      <p:scale>
        <a:sx n="1" d="1"/>
        <a:sy n="1" d="1"/>
      </p:scale>
      <p:origin x="0" y="0"/>
    </p:cViewPr>
  </p:notesTextViewPr>
  <p:notesViewPr>
    <p:cSldViewPr snapToGrid="0" snapToObjects="1">
      <p:cViewPr varScale="1">
        <p:scale>
          <a:sx n="135" d="100"/>
          <a:sy n="135" d="100"/>
        </p:scale>
        <p:origin x="4768" y="18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AA37DAD-4B2A-A043-9BAA-1620CAC7985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L"/>
          </a:p>
        </p:txBody>
      </p:sp>
      <p:sp>
        <p:nvSpPr>
          <p:cNvPr id="3" name="Date Placeholder 2">
            <a:extLst>
              <a:ext uri="{FF2B5EF4-FFF2-40B4-BE49-F238E27FC236}">
                <a16:creationId xmlns:a16="http://schemas.microsoft.com/office/drawing/2014/main" id="{9046049C-17F4-9047-93B9-0F14377A9B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B18A80-2107-6E4F-A129-C9D683610086}" type="datetimeFigureOut">
              <a:rPr lang="en-PL" smtClean="0"/>
              <a:t>06/03/2020</a:t>
            </a:fld>
            <a:endParaRPr lang="en-PL"/>
          </a:p>
        </p:txBody>
      </p:sp>
      <p:sp>
        <p:nvSpPr>
          <p:cNvPr id="4" name="Footer Placeholder 3">
            <a:extLst>
              <a:ext uri="{FF2B5EF4-FFF2-40B4-BE49-F238E27FC236}">
                <a16:creationId xmlns:a16="http://schemas.microsoft.com/office/drawing/2014/main" id="{1DE3A78D-0977-974C-93CA-BA59128FDA6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L"/>
          </a:p>
        </p:txBody>
      </p:sp>
      <p:sp>
        <p:nvSpPr>
          <p:cNvPr id="5" name="Slide Number Placeholder 4">
            <a:extLst>
              <a:ext uri="{FF2B5EF4-FFF2-40B4-BE49-F238E27FC236}">
                <a16:creationId xmlns:a16="http://schemas.microsoft.com/office/drawing/2014/main" id="{649BAA89-6DC4-AB48-8A87-DAC991D708E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F87AB7-EFAC-3941-93AA-84FDFA323B21}" type="slidenum">
              <a:rPr lang="en-PL" smtClean="0"/>
              <a:t>‹#›</a:t>
            </a:fld>
            <a:endParaRPr lang="en-PL"/>
          </a:p>
        </p:txBody>
      </p:sp>
    </p:spTree>
    <p:extLst>
      <p:ext uri="{BB962C8B-B14F-4D97-AF65-F5344CB8AC3E}">
        <p14:creationId xmlns:p14="http://schemas.microsoft.com/office/powerpoint/2010/main" val="236381640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2T12:40:41.321"/>
    </inkml:context>
    <inkml:brush xml:id="br0">
      <inkml:brushProperty name="width" value="0.05" units="cm"/>
      <inkml:brushProperty name="height" value="0.05" units="cm"/>
      <inkml:brushProperty name="color" value="#E71224"/>
    </inkml:brush>
  </inkml:definitions>
  <inkml:trace contextRef="#ctx0" brushRef="#br0">4983 201 24575,'-92'0'0,"0"0"0,0 0 0,0 0 0,1 0 0,10 0 0,9 0 0,-4 0 0,-10 0 0,-9 0 0,7 0 0,22 0 0,7 0 0,-1 0 0,1 0 0,-2 0 0,1 0 0,-1 0 0,1 0 0,-1-7 0,1 5 0,-12-4 0,9 6 0,-19 0 0,19 0 0,-18-8 0,18 6 0,-18-5 0,18 7 0,-8 0 0,-1 0 0,9 0 0,-8 0 0,10 0 0,1 0 0,-1 0 0,1 0 0,-12 0 0,10 0 0,-9 0 0,0 0 0,8 7 0,-19 2 0,19 0 0,-9 5 0,1-5 0,8 6 0,-8 1 0,-1-8 0,9 6 0,-8-6 0,10 1 0,10 3 0,-7-4 0,17 5 0,-8 1 0,9-6 0,0 3 0,-9-2 0,7 4 0,-7 1 0,9-1 0,0 0 0,0 1 0,-9 0 0,8-1 0,-8 1 0,10 5 0,6-5 0,-4 4 0,4 1 0,1-6 0,-6 12 0,13-12 0,-13 12 0,14-7 0,-6 6 0,7-7 0,0 5 0,0-5 0,5 13 0,-4-5 0,3 5 0,-5 1 0,6-7 0,0 6 0,-5 11 0,9-14 0,-9 20 0,11-22 0,5 12 0,-3-12 0,9 5 0,-10 0 0,9-5 0,-4 5 0,6-7 0,0 0 0,0-1 0,0 1 0,0 0 0,0-1 0,0 1 0,0-1 0,5 1 0,2 0 0,4-1 0,0 1 0,1 0 0,-1-1 0,6 19 0,-4-14 0,4 13 0,-6-17 0,0-1 0,0 1 0,0-6 0,-1-2 0,0-6 0,-1 1 0,1-1 0,-1 1 0,1-5 0,-1-1 0,1 1 0,-1-4 0,1 7 0,5 3 0,2 6 0,7 13 0,-1-5 0,11 15 0,-7-7 0,16 11 0,4 9 0,1-5 0,5-1 0,-11-12 0,-3-9 0,1 0 0,-1 0 0,0 0 0,10 2 0,-7-1 0,16 3 0,-7-2 0,1 1 0,6 1 0,4 0 0,4 9 0,6-4 0,3 5 0,-13-9 0,9 0 0,-1 0 0,-7 0 0,8 1 0,0 0 0,-8-2 0,8 2 0,1-8 0,-9 5 0,19-11 0,-8 13 0,9-13-667,1 6 667,11 2 0,-7-7 0,-15-1 0,2-1 0,22 2 0,-23-6 0,0 0 0,14-4 0,-35 0 0,3-1 0,10-7 0,-1 0 0,32 14-678,-13-13 1,-1-2 677,2 6 0,7-6 0,3 0 0,-40 4 0,0 0 0,33-3 0,-2 0 0,-35 3 0,0 0 0,36-3 0,-2-2 0,4 1 0,-5 0 0,1 0 0,8 0 0,-24 0 0,3 0 0,-14 0 0,1 0 0,12 0 0,-1 0-385,-18 0 0,0 0 385,10 0 0,0 0 0,26 0-173,9 0 173,-14 0 0,14 0 0,-11 0-312,-32-3 0,2-2 312,10 0 0,-1-2 0,32-11 0,-10 4 0,1 0 0,-38 5 0,-1-1 0,26-3 0,0 0 337,-23 0 0,-3 0-337,48-7 0,-12-4 0,-11 8 764,-3 0-764,-12 1 181,2 0-181,-2-7 1330,-8 6-1330,-2-5 640,-9 8-640,-1-7 0,1 6 0,0-11 0,0 10 0,-8-9 0,5 10 0,-12-8 0,5 4 0,-7-5 0,-1 0 0,-5 7 0,-1-6 0,-1 1 0,-4 3 0,0-8 0,-7 15 0,-4-10 0,0 10 0,0-11 0,0 5 0,-6-13 0,-2-11 0,-11 0 0,-6-29 0,3 16 0,-10-28 0,6 8-563,-8-11 563,0 0 0,9 11 0,-7-8 0,15 28 0,-10 2 0,13 14 0,-2 19 0,10-3 0,-3 12 563,4 1-563,-5 3 0,1 2 0,-1 4 0,1-4 0,0 3 0,1-3 0,-1 0 0,4-1 0,-9-5 0,7 0 0,-14-1 0,4-5 0,-6-1 0,0-1 0,0-4 0,1 5 0,-1-1 0,-7-5 0,5 10 0,-13-12 0,13 7 0,-12-8 0,4 1 0,-7-2 0,-9-1 0,5-7 0,-18-6 0,7 1 0,-12-8 0,15 17 0,0-6 0,12 10 0,1 1 0,7 6 0,-6-4 0,13 5 0,-5-5 0,0 5 0,5-2 0,-6 2 0,1-6 0,5 2 0,-5-1 0,0 5 0,5-2 0,-5 2 0,0 0 0,5-2 0,-13 0 0,14 3 0,-32-12 0,19 8 0,-20-10 0,17 11 0,0 2 0,1 6 0,-1-6 0,1 4 0,7-3 0,-6 5 0,5 0 0,-16 6 0,7-5 0,-7 5 0,0-8 0,-2 1 0,0 0 0,-8-1 0,-3-1 0,0 8 0,-9-7 0,11 7 0,0 0 0,-1-6 0,-10 5 0,8 0 0,-9-5 0,12 12 0,-1-11 0,-10 11 0,-19-12 0,22 13 0,-17-6 0,44 7 0,-8 0 0,9 0 0,7 0 0,-4 0 0,12 0 0,-6 0 0,9 0 0,-9 0 0,7 0 0,-7-5 0,1 4 0,6-4 0,-7 5 0,8-6 0,-7 5 0,5-4 0,1 5 0,2-5 0,5 4 0,-13-4 0,5 0 0,-5 3 0,-10-8 0,13 9 0,-14-9 0,18 8 0,6-3 0,2 5 0,5 0 0,0 0 0,1-4 0,-1 3 0,-5-8 0,4 7 0,-18-9 0,10 10 0,-11-10 0,-1 10 0,7-9 0,-1 9 0,10-5 0,5 6 0,0 0 0,1 0 0,0 0 0,0 0 0,4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21:44:29.680"/>
    </inkml:context>
    <inkml:brush xml:id="br0">
      <inkml:brushProperty name="width" value="0.05" units="cm"/>
      <inkml:brushProperty name="height" value="0.05" units="cm"/>
      <inkml:brushProperty name="color" value="#E71224"/>
    </inkml:brush>
  </inkml:definitions>
  <inkml:trace contextRef="#ctx0" brushRef="#br0">3026 576 24575,'-13'0'0,"-39"0"0,10 0 0,-36 0 0,7 0 0,-3 0 0,-11 0-533,29 0 0,0 0 533,-35 0 0,30 0 0,-2 0 0,5 0 0,1 0 0,-1 0 0,-1 0 0,-13 0 0,3 0 0,-24 0 0,9 0 0,0 0 0,-5 0 0,11 0 0,-1 0 0,28 0 0,1 0 0,-6 0 0,-1 0 0,0 0 0,1 0 0,5 0 0,2 0 0,-49 0-65,13 7 65,11 2 0,3 7 0,10-1 0,1 0 0,9-1 0,2 6 792,0 4-792,14-3 339,-6 6-339,19-9 0,-1 5 0,5-1 0,-4 1 0,10 0 0,-10-1 0,11-5 0,-11 4 0,6-9 0,-1 3 0,1-4 0,6-2 0,-5 6 0,8-4 0,-8 11 0,9-11 0,0 10 0,2-4 0,-2 13 0,4-5 0,-3 4 0,-1-6 0,5 7 0,-4-5 0,5 12 0,0-12 0,0 13 0,-6-6 0,5 8 0,-5 9 0,6-8 0,0 8 0,0 0 0,0 1 0,0 1 0,0 6 0,0-15 0,0 16 0,5-24 0,8 13 0,6-15 0,6 1 0,7-2 0,0-12 0,8 6 0,9-9 0,1 10 0,10-2 0,0 5 0,11 3 0,3 0-417,-19-9 1,1 1 416,25 11 0,-27-12 0,1 0 0,31 11 0,-37-17 0,3 2 0,11 5 0,1 0 0,29 7 0,-16-6 0,-3-1 0,0-6 0,-8 1 0,5 1 0,-3-4 0,-3-1 0,-15 0 0,0-1 0,26 1 0,-1 1 0,14 9 0,-39-11 0,1 0 0,4 0 0,-1 1 0,34 9 0,-39-11 0,0-1 0,36 7-365,-1 6 365,-10-9 0,8-7 0,-8-2 0,-1-7 0,9 0 0,-10 0 0,26 0 0,-36 0 0,1 0 0,-3 0 0,-1 0 0,5-4 0,-2 0 0,-6 0 0,-2-2 0,34-11 0,9-1 0,-12 1 0,0-8 0,0 6 0,-1-5 0,1-1 0,-12 7 0,9-6 0,-29 10 0,15-2 0,-16-5 0,-1 5 817,-2-11-817,0 12 381,-7-11-381,6 5 0,-8 0 0,0-4 0,-1 10 0,1-10 0,-1 11 0,-7-10 0,-2 11 0,-7-9 0,0 5 0,-1-1 0,1-4 0,17-7 0,-11-5 0,19-4 0,-14 6 0,-2 7 0,6-1 0,-6 1 0,7-1 0,-7 1 0,6 5 0,-6-3 0,8 8 0,-1-10 0,1 4 0,0 0 0,-8-2 0,6 3 0,-6 1 0,7-6 0,1 10 0,-1-10 0,-7 11 0,-2-4 0,-7 2 0,0 3 0,-6-3 0,4 0 0,-10 5 0,9-15 0,-8 8 0,8-4 0,-7 1 0,2 9 0,-4-10 0,-1 11 0,1-10 0,-1 10 0,1-11 0,-1 11 0,-4-4 0,-2-1 0,1-1 0,-4 0 0,4-4 0,-5 4 0,0-6 0,0 1 0,0-1 0,0 0 0,0 0 0,0-7 0,0 5 0,0-5 0,0 0 0,0-3 0,-5 1 0,-3-15 0,-5 12 0,-1-14 0,-5 10 0,-8-28 0,5 21 0,-4-20 0,8 33 0,-2-4 0,1 4 0,-4 1 0,-6-8 0,4 14 0,-16-8 0,15 3 0,-12 3 0,5-4 0,-9-3 0,9 8 0,-7-7 0,7 9 0,1 0 0,-6-1 0,6 1 0,-8-1 0,0 5 0,-9-6 0,7 12 0,-7-12 0,0 12 0,-1-5 0,-1 6 0,-6-1 0,15 2 0,-43-3 0,27 2 0,-20 6 0,9 1 0,15 7 0,-16 0 0,-1 0 0,9 0 0,-20 0 0,18 0 0,-18 0 0,19 0 0,-19 0 0,18 7 0,-7 1 0,11 7 0,-1 0 0,1-6 0,-12 5 0,9-12 0,-7 12 0,9-13 0,2 6 0,-12 0 0,7-5 0,-7 12 0,0-12 0,7 11 0,-34 2 0,31-5 0,-20 11 0,35-14 0,-5 8 0,15-2 0,-7 1 0,10 5 0,6-5 0,3 9 0,0-10 0,5 9 0,0-4 0,8 5 0,1-5 0,3 3 0,-4-3 0,1-1 0,4-1 0,-4 0 0,10 1 0,-3 0 0,3 4 0,-4-10 0,-1 10 0,1-10 0,-1 4 0,6-5 0,-4-1 0,4 1 0,-4-1 0,-7 2 0,5-2 0,-4 2 0,5-6 0,-6 4 0,1-3 0,-2 0 0,3-2 0,5-4 0,-1 0 0,1 0 0,-1 0 0,0 0 0,1 0 0,-1 0 0,1 0 0,0 0 0,0 0 0,4-4 0,1-7 0,4-5 0,0-7 0,0 0 0,0-7 0,0 5 0,5-5 0,-3 17 0,3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10-14T11:51:00.343"/>
    </inkml:context>
    <inkml:brush xml:id="br0">
      <inkml:brushProperty name="width" value="0.05" units="cm"/>
      <inkml:brushProperty name="height" value="0.05" units="cm"/>
      <inkml:brushProperty name="color" value="#E71224"/>
    </inkml:brush>
  </inkml:definitions>
  <inkml:trace contextRef="#ctx0" brushRef="#br0">4068 748 24575,'-51'-17'0,"-3"3"0,25 14 0,-31 0 0,16 0 0,-6 0 0,-3 0 0,-30 0 0,-17 0 0,16 0-1331,-14 0 1331,37 0 0,-1 0 0,7 0 0,-1 0 0,-30 0 0,4 0 0,9 0 0,-2 0 0,-2 0 0,-16 0-295,36 0 0,-1 0 295,4 0 0,0 0 0,4 0 0,0 0 0,-48 0 0,43 0 0,0 0 0,4 0 0,1 0 0,0 3 0,-1 2 0,-46 4 0,12 8 0,0 0 0,11-1 0,3 0 0,19-2 0,3 0 0,10-1 1290,0 0-1290,7-1 631,-6 1-631,13-1 0,-13 7 0,6-6 0,-10 21 0,-8-10 0,-7 22 0,17-13 0,-1-1 0,-18 14 0,14-6 0,0 1-556,-25 12 556,31-19 0,-2 2 0,-5 1 0,0 0 0,-24 32 0,30-33 0,0-1 0,-28 33 0,0 0 0,27-24 0,1 0 0,-21 19 0,8 9 0,21-37 0,23-5 0,-1-7 0,10-1 0,0 1 0,0 0 556,0-1-556,0 1 0,0 0 0,4-6 0,3 4 0,2-10 0,2 10 0,-1-10 0,0 4 0,6-4 0,0-1 0,7 1 0,7 1 0,-5 0 0,12 1 0,-4-1 0,6 1 0,-7 0 0,6 0 0,-6 5 0,8-4 0,9 13 0,-8-6 0,17 8 0,-4 8 0,10 5 0,-18-11 0,1 3 0,6 8 0,0 1 0,3-1 0,0 0-394,-3 1 1,-3-1 393,-6-10 0,-1-3 0,27 22-31,-5-2 31,-12-10 0,-2-9 0,-17-12 0,13-4 0,-22-3 785,12 2-785,-12-1 33,13 0-33,-14 5 0,14-3 0,4 5 0,0 0 0,6-4 0,1 5 0,-7-6 0,16 0 0,-7 0 0,-1 7 0,18-5 0,-14 5 0,18-5 0,-1-8 0,-8 5 0,19-11 0,-8 12 0,0-12 0,-19 5 0,-1 0 0,6-5 0,35 5 0,-44-7 0,9 0 0,0 0 0,0 0 0,1 0 0,10 0 0,-8 0 0,8 0 0,-10 0 0,-1 0 0,11 0 0,-8 0 0,7 0 0,-10 0 0,0 0 0,-1 0 0,1 0 0,-1 0 0,13 0 0,-9-7 0,8 5 0,-11-11 0,1 4 0,-1 1 0,11-7 0,-8 7 0,9-8 0,-1 0 0,1-7 0,13 4 0,-2-13 0,-9 8 0,8-10 0,-37 13 0,0-2 0,36-22 0,-35 18 0,-1-1-610,23-23 610,-22 20 0,1-3-625,-9-2 0,1-2 625,20-7 0,1-3 0,-14 1 0,-1-3 0,10-5 0,1-2-1081,-3-6 1,-1-1 1080,8-3 0,-1 1 0,-15 8 0,0 0-596,12-4 1,0 1 595,-16 16 0,0 0 0,5-9 0,1 0-36,-7 6 1,-2 2 35,-4 4 0,-4 2 0,13-32 1020,-3 8-1020,-16 13 2130,-3 2-2130,-7 10 1431,0 0-1431,-5-1 702,-3-26-702,-5 0 0,0-15 0,0-1 0,0 8 0,0-11 0,0 0 0,0 0 0,0 11 0,0 2 0,-7 12 0,-6 9 0,-8 2 0,-5 10 0,-9-3 0,0 7 0,-1-6 0,-12 12 0,12 2 0,-13 0 0,9 12 0,1-10 0,-1 10 0,1-4 0,-10 5 0,7 1 0,-16 5 0,7-5 0,-10 11 0,1-11 0,-11 11 0,7-11 0,10 8 0,-1 0 0,-15-3 0,16 4 0,-1 0 0,-19-3 0,1 5 0,2-6 0,0 8 0,17 0 0,-15 0 0,18 0 0,0 0 0,2 0 0,9 0 0,-9 0 0,7 0 0,-7 0 0,17 0 0,-14 0 0,11 0 0,-14 0 0,0 0 0,7 6 0,-16 2 0,7 6 0,-21 2 0,9 0 0,-8-1 0,10 7 0,-10 3 0,8-1 0,-8 6 0,1-5 0,6 6 0,-7 0 0,-7 5 0,22-6 0,-20 6 0,34-15 0,-7 6 0,9-13 0,1 11 0,-10-10 0,15 3 0,-22 4 0,21-8 0,-14 12 0,9-5 0,1 5 0,-1 1 0,-9 1 0,7-2 0,-7 3 0,9-3 0,0 0 0,1 0 0,-3 9 0,2-13 0,3 17 0,-1-22 0,12 12 0,-5-11 0,9 5 0,-1-5 0,0 3 0,-4-4 0,9-1 0,-8 0 0,15-7 0,-4-3 0,5 3 0,1-8 0,-7 8 0,5-3 0,-5 0 0,7 2 0,-1-7 0,-5 8 0,3-3 0,-9 5 0,10-6 0,-10 5 0,4-8 0,-6 8 0,0-4 0,0 0 0,0-1 0,1 0 0,-1-3 0,0 8 0,6-9 0,-4 4 0,9-5 0,-3 0 0,5 0 0,1 0 0,-1 0 0,1 0 0,-1 0 0,1 0 0,5-4 0,5-7 0,4 1 0,1-1 0,-1 7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06.03.2020</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06.03.2020</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06.03.2020</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06.03.2020</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06.03.2020</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06.03.2020</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06.03.2020</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06.03.2020</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06.03.2020</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06.03.2020</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06.03.2020</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06.03.2020</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mateuszdyminski.com/" TargetMode="External"/><Relationship Id="rId2" Type="http://schemas.openxmlformats.org/officeDocument/2006/relationships/hyperlink" Target="https://www.meetup.com/GoWroc" TargetMode="External"/><Relationship Id="rId1" Type="http://schemas.openxmlformats.org/officeDocument/2006/relationships/slideLayout" Target="../slideLayouts/slideLayout2.xml"/><Relationship Id="rId6" Type="http://schemas.openxmlformats.org/officeDocument/2006/relationships/hyperlink" Target="http://linkedin.com/in/mdyminski" TargetMode="External"/><Relationship Id="rId5" Type="http://schemas.openxmlformats.org/officeDocument/2006/relationships/hyperlink" Target="http://twitter.com/m_dyminski" TargetMode="External"/><Relationship Id="rId4" Type="http://schemas.openxmlformats.org/officeDocument/2006/relationships/hyperlink" Target="http://github.com/mateuszdyminski" TargetMode="External"/></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ardanlabs.com/blog/2020/02/docker-images-part2-details-specific-to-different-languages.html"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ardanlabs.com/blog/2020/02/docker-images-part2-details-specific-to-different-languages.html"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90.png"/></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GoogleContainerTools/distroles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github.com/GoogleContainerTools/distroless/blob/master/examples/rust/Dockerfile" TargetMode="External"/><Relationship Id="rId3" Type="http://schemas.openxmlformats.org/officeDocument/2006/relationships/hyperlink" Target="https://github.com/GoogleContainerTools/distroless/blob/master/examples/python2.7/Dockerfile" TargetMode="External"/><Relationship Id="rId7" Type="http://schemas.openxmlformats.org/officeDocument/2006/relationships/hyperlink" Target="https://github.com/GoogleContainerTools/distroless/blob/master/examples/dotnet/Dockerfile" TargetMode="External"/><Relationship Id="rId2" Type="http://schemas.openxmlformats.org/officeDocument/2006/relationships/hyperlink" Target="https://github.com/GoogleContainerTools/distroless/blob/master/examples/java/Dockerfile" TargetMode="External"/><Relationship Id="rId1" Type="http://schemas.openxmlformats.org/officeDocument/2006/relationships/slideLayout" Target="../slideLayouts/slideLayout2.xml"/><Relationship Id="rId6" Type="http://schemas.openxmlformats.org/officeDocument/2006/relationships/hyperlink" Target="https://github.com/GoogleContainerTools/distroless/blob/master/examples/nodejs/Dockerfile" TargetMode="External"/><Relationship Id="rId5" Type="http://schemas.openxmlformats.org/officeDocument/2006/relationships/hyperlink" Target="https://github.com/GoogleContainerTools/distroless/blob/master/examples/go/Dockerfile" TargetMode="External"/><Relationship Id="rId4" Type="http://schemas.openxmlformats.org/officeDocument/2006/relationships/hyperlink" Target="https://github.com/GoogleContainerTools/distroless/blob/master/examples/python3/Dockerfil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hub.docker.com/search/?certification_status=certified&amp;type=image"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github.com/arminc/clair-scanner"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hadolint/hadolint"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hyperlink" Target="https://12factor.net/"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hyperlink" Target="http://localhost:8080/api/users" TargetMode="Externa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2A8379C-B709-EC4C-B834-3854D326AA88}"/>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4387349" y="1845424"/>
            <a:ext cx="7350218" cy="3812423"/>
          </a:xfrm>
        </p:spPr>
        <p:txBody>
          <a:bodyPr anchor="ctr">
            <a:normAutofit fontScale="90000"/>
          </a:bodyPr>
          <a:lstStyle/>
          <a:p>
            <a:pPr algn="l"/>
            <a:r>
              <a:rPr lang="pl-PL" sz="8000" dirty="0" err="1">
                <a:solidFill>
                  <a:srgbClr val="FFFFFF"/>
                </a:solidFill>
                <a:ea typeface="Roboto Medium" panose="02000000000000000000" pitchFamily="2" charset="0"/>
              </a:rPr>
              <a:t>Apps</a:t>
            </a:r>
            <a:r>
              <a:rPr lang="pl-PL" sz="8000" dirty="0">
                <a:solidFill>
                  <a:srgbClr val="FFFFFF"/>
                </a:solidFill>
                <a:ea typeface="Roboto Medium" panose="02000000000000000000" pitchFamily="2" charset="0"/>
              </a:rPr>
              <a:t> In </a:t>
            </a:r>
            <a:r>
              <a:rPr lang="pl-PL" sz="8000" dirty="0" err="1">
                <a:solidFill>
                  <a:srgbClr val="FFFFFF"/>
                </a:solidFill>
                <a:ea typeface="Roboto Medium" panose="02000000000000000000" pitchFamily="2" charset="0"/>
              </a:rPr>
              <a:t>Containers</a:t>
            </a:r>
            <a:br>
              <a:rPr lang="pl-PL" sz="8000" dirty="0">
                <a:solidFill>
                  <a:srgbClr val="FFFFFF"/>
                </a:solidFill>
                <a:ea typeface="Roboto Medium" panose="02000000000000000000" pitchFamily="2" charset="0"/>
              </a:rPr>
            </a:br>
            <a:r>
              <a:rPr lang="en-GB" sz="4000" b="1" dirty="0"/>
              <a:t>Best Practices for containerised Apps</a:t>
            </a:r>
            <a:br>
              <a:rPr lang="en-GB" b="1" dirty="0"/>
            </a:br>
            <a:endParaRPr lang="pl-PL" sz="8000" dirty="0">
              <a:solidFill>
                <a:srgbClr val="FFFFFF"/>
              </a:solidFill>
              <a:ea typeface="Roboto Medium" panose="02000000000000000000" pitchFamily="2" charset="0"/>
            </a:endParaRP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849963" y="1200152"/>
            <a:ext cx="2816535" cy="4457696"/>
          </a:xfrm>
        </p:spPr>
        <p:txBody>
          <a:bodyPr anchor="ctr">
            <a:normAutofit/>
          </a:bodyPr>
          <a:lstStyle/>
          <a:p>
            <a:pPr algn="r"/>
            <a:r>
              <a:rPr lang="pl-PL" sz="2800" dirty="0">
                <a:solidFill>
                  <a:srgbClr val="FFFFFF"/>
                </a:solidFill>
                <a:latin typeface="+mj-lt"/>
                <a:ea typeface="Roboto" panose="02000000000000000000" pitchFamily="2" charset="0"/>
              </a:rPr>
              <a:t>Mateusz Dymiński</a:t>
            </a:r>
          </a:p>
        </p:txBody>
      </p:sp>
      <p:cxnSp>
        <p:nvCxnSpPr>
          <p:cNvPr id="25" name="Straight Connector 24">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00054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B35FE1A-52C1-1944-A220-B919BF0EF373}"/>
              </a:ext>
            </a:extLst>
          </p:cNvPr>
          <p:cNvPicPr>
            <a:picLocks noChangeAspect="1"/>
          </p:cNvPicPr>
          <p:nvPr/>
        </p:nvPicPr>
        <p:blipFill rotWithShape="1">
          <a:blip r:embed="rId2">
            <a:alphaModFix amt="50000"/>
          </a:blip>
          <a:srcRect t="14920" b="7225"/>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ea typeface="Roboto" panose="02000000000000000000" pitchFamily="2" charset="0"/>
                <a:cs typeface="Calibri" panose="020F0502020204030204" pitchFamily="34" charset="0"/>
              </a:rPr>
              <a:t>Let’s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Dockerize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Users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a:t>
            </a:r>
            <a:endParaRPr lang="pl-PL" dirty="0">
              <a:solidFill>
                <a:srgbClr val="FFFFFF"/>
              </a:solidFill>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338242561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1C3A656-54D1-1A4B-ABEF-20B512E02764}"/>
              </a:ext>
            </a:extLst>
          </p:cNvPr>
          <p:cNvPicPr>
            <a:picLocks noGrp="1" noChangeAspect="1"/>
          </p:cNvPicPr>
          <p:nvPr>
            <p:ph idx="1"/>
          </p:nvPr>
        </p:nvPicPr>
        <p:blipFill>
          <a:blip r:embed="rId2"/>
          <a:stretch>
            <a:fillRect/>
          </a:stretch>
        </p:blipFill>
        <p:spPr>
          <a:xfrm>
            <a:off x="838200" y="2272407"/>
            <a:ext cx="10515600" cy="325735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22824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endParaRPr lang="pl-PL" dirty="0">
              <a:solidFill>
                <a:schemeClr val="bg1"/>
              </a:solidFill>
              <a:latin typeface="Roboto" panose="02000000000000000000" pitchFamily="2" charset="0"/>
              <a:ea typeface="Roboto" panose="02000000000000000000" pitchFamily="2" charset="0"/>
            </a:endParaRPr>
          </a:p>
        </p:txBody>
      </p:sp>
      <p:pic>
        <p:nvPicPr>
          <p:cNvPr id="7" name="Content Placeholder 6">
            <a:extLst>
              <a:ext uri="{FF2B5EF4-FFF2-40B4-BE49-F238E27FC236}">
                <a16:creationId xmlns:a16="http://schemas.microsoft.com/office/drawing/2014/main" id="{77731D2E-C886-304E-BCB1-CDD30B186454}"/>
              </a:ext>
            </a:extLst>
          </p:cNvPr>
          <p:cNvPicPr>
            <a:picLocks noGrp="1" noChangeAspect="1"/>
          </p:cNvPicPr>
          <p:nvPr>
            <p:ph idx="1"/>
          </p:nvPr>
        </p:nvPicPr>
        <p:blipFill>
          <a:blip r:embed="rId2"/>
          <a:stretch>
            <a:fillRect/>
          </a:stretch>
        </p:blipFill>
        <p:spPr>
          <a:xfrm>
            <a:off x="2158728" y="0"/>
            <a:ext cx="7774412" cy="6878069"/>
          </a:xfrm>
        </p:spPr>
      </p:pic>
    </p:spTree>
    <p:extLst>
      <p:ext uri="{BB962C8B-B14F-4D97-AF65-F5344CB8AC3E}">
        <p14:creationId xmlns:p14="http://schemas.microsoft.com/office/powerpoint/2010/main" val="1018342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Our</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very</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first</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Dockerfile</a:t>
            </a:r>
            <a:endParaRPr lang="pl-PL" dirty="0">
              <a:solidFill>
                <a:schemeClr val="bg1"/>
              </a:solidFill>
              <a:ea typeface="Roboto" panose="02000000000000000000" pitchFamily="2" charset="0"/>
            </a:endParaRPr>
          </a:p>
        </p:txBody>
      </p:sp>
      <p:sp>
        <p:nvSpPr>
          <p:cNvPr id="6" name="TextBox 5">
            <a:extLst>
              <a:ext uri="{FF2B5EF4-FFF2-40B4-BE49-F238E27FC236}">
                <a16:creationId xmlns:a16="http://schemas.microsoft.com/office/drawing/2014/main" id="{EFBF95D7-8F86-A445-9A91-A83B3840FE0F}"/>
              </a:ext>
            </a:extLst>
          </p:cNvPr>
          <p:cNvSpPr txBox="1"/>
          <p:nvPr/>
        </p:nvSpPr>
        <p:spPr>
          <a:xfrm>
            <a:off x="838200" y="1690688"/>
            <a:ext cx="10515599" cy="2554545"/>
          </a:xfrm>
          <a:prstGeom prst="rect">
            <a:avLst/>
          </a:prstGeom>
          <a:solidFill>
            <a:srgbClr val="424242"/>
          </a:solidFill>
        </p:spPr>
        <p:txBody>
          <a:bodyPr wrap="square" rtlCol="0">
            <a:spAutoFit/>
          </a:bodyPr>
          <a:lstStyle/>
          <a:p>
            <a:r>
              <a:rPr lang="pl-PL" sz="2000" dirty="0">
                <a:solidFill>
                  <a:srgbClr val="569CD6"/>
                </a:solidFill>
                <a:latin typeface="Menlo" panose="020B0609030804020204" pitchFamily="49" charset="0"/>
              </a:rPr>
              <a:t>FROM</a:t>
            </a:r>
            <a:r>
              <a:rPr lang="pl-PL" sz="2000" dirty="0">
                <a:solidFill>
                  <a:srgbClr val="D4D4D4"/>
                </a:solidFill>
                <a:latin typeface="Menlo" panose="020B0609030804020204" pitchFamily="49" charset="0"/>
              </a:rPr>
              <a:t> </a:t>
            </a:r>
            <a:r>
              <a:rPr lang="pl-PL" sz="2000" dirty="0" err="1">
                <a:solidFill>
                  <a:srgbClr val="D4D4D4"/>
                </a:solidFill>
                <a:latin typeface="Menlo" panose="020B0609030804020204" pitchFamily="49" charset="0"/>
              </a:rPr>
              <a:t>parrotstream</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ubuntu-java</a:t>
            </a:r>
            <a:endParaRPr lang="pl-PL" sz="2000" dirty="0">
              <a:solidFill>
                <a:srgbClr val="D4D4D4"/>
              </a:solidFill>
              <a:latin typeface="Menlo" panose="020B0609030804020204" pitchFamily="49" charset="0"/>
            </a:endParaRP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RUN</a:t>
            </a:r>
            <a:r>
              <a:rPr lang="pl-PL" sz="2000" dirty="0">
                <a:solidFill>
                  <a:srgbClr val="D4D4D4"/>
                </a:solidFill>
                <a:latin typeface="Menlo" panose="020B0609030804020204" pitchFamily="49" charset="0"/>
              </a:rPr>
              <a:t> </a:t>
            </a:r>
            <a:r>
              <a:rPr lang="pl-PL" sz="2000" dirty="0" err="1">
                <a:solidFill>
                  <a:srgbClr val="D4D4D4"/>
                </a:solidFill>
                <a:latin typeface="Menlo" panose="020B0609030804020204" pitchFamily="49" charset="0"/>
              </a:rPr>
              <a:t>mkdir</a:t>
            </a:r>
            <a:r>
              <a:rPr lang="pl-PL" sz="2000" dirty="0">
                <a:solidFill>
                  <a:srgbClr val="D4D4D4"/>
                </a:solidFill>
                <a:latin typeface="Menlo" panose="020B0609030804020204" pitchFamily="49" charset="0"/>
              </a:rPr>
              <a:t> -p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endParaRPr lang="pl-PL" sz="2000" dirty="0">
              <a:solidFill>
                <a:srgbClr val="D4D4D4"/>
              </a:solidFill>
              <a:latin typeface="Menlo" panose="020B0609030804020204" pitchFamily="49" charset="0"/>
            </a:endParaRP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COPY</a:t>
            </a:r>
            <a:r>
              <a:rPr lang="pl-PL" sz="2000" dirty="0">
                <a:solidFill>
                  <a:srgbClr val="D4D4D4"/>
                </a:solidFill>
                <a:latin typeface="Menlo" panose="020B0609030804020204" pitchFamily="49" charset="0"/>
              </a:rPr>
              <a:t> target/users-app-1.0.jar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r>
              <a:rPr lang="pl-PL" sz="2000" dirty="0">
                <a:solidFill>
                  <a:srgbClr val="D4D4D4"/>
                </a:solidFill>
                <a:latin typeface="Menlo" panose="020B0609030804020204" pitchFamily="49" charset="0"/>
              </a:rPr>
              <a:t>/users-app-1.0.jar</a:t>
            </a:r>
          </a:p>
          <a:p>
            <a:r>
              <a:rPr lang="pl-PL" sz="2000" dirty="0">
                <a:solidFill>
                  <a:srgbClr val="569CD6"/>
                </a:solidFill>
                <a:latin typeface="Menlo" panose="020B0609030804020204" pitchFamily="49" charset="0"/>
              </a:rPr>
              <a:t>COPY</a:t>
            </a:r>
            <a:r>
              <a:rPr lang="pl-PL" sz="2000" dirty="0">
                <a:solidFill>
                  <a:srgbClr val="D4D4D4"/>
                </a:solidFill>
                <a:latin typeface="Menlo" panose="020B0609030804020204" pitchFamily="49" charset="0"/>
              </a:rPr>
              <a:t> </a:t>
            </a:r>
            <a:r>
              <a:rPr lang="pl-PL" sz="2000" dirty="0" err="1">
                <a:solidFill>
                  <a:srgbClr val="D4D4D4"/>
                </a:solidFill>
                <a:latin typeface="Menlo" panose="020B0609030804020204" pitchFamily="49" charset="0"/>
              </a:rPr>
              <a:t>run.sh</a:t>
            </a:r>
            <a:r>
              <a:rPr lang="pl-PL" sz="2000" dirty="0">
                <a:solidFill>
                  <a:srgbClr val="D4D4D4"/>
                </a:solidFill>
                <a:latin typeface="Menlo" panose="020B0609030804020204" pitchFamily="49" charset="0"/>
              </a:rPr>
              <a:t>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run.sh</a:t>
            </a:r>
            <a:endParaRPr lang="pl-PL" sz="2000" dirty="0">
              <a:solidFill>
                <a:srgbClr val="D4D4D4"/>
              </a:solidFill>
              <a:latin typeface="Menlo" panose="020B0609030804020204" pitchFamily="49" charset="0"/>
            </a:endParaRP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ENTRYPOINT</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var</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users-app</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run.sh</a:t>
            </a:r>
            <a:r>
              <a:rPr lang="pl-PL" sz="2000" dirty="0">
                <a:solidFill>
                  <a:srgbClr val="CE9178"/>
                </a:solidFill>
                <a:latin typeface="Menlo" panose="020B0609030804020204" pitchFamily="49" charset="0"/>
              </a:rPr>
              <a:t>"</a:t>
            </a:r>
            <a:endParaRPr lang="pl-PL" sz="2000" dirty="0">
              <a:solidFill>
                <a:srgbClr val="D4D4D4"/>
              </a:solidFill>
              <a:latin typeface="Menlo" panose="020B0609030804020204" pitchFamily="49" charset="0"/>
            </a:endParaRPr>
          </a:p>
        </p:txBody>
      </p:sp>
      <p:sp>
        <p:nvSpPr>
          <p:cNvPr id="8" name="TextBox 7">
            <a:extLst>
              <a:ext uri="{FF2B5EF4-FFF2-40B4-BE49-F238E27FC236}">
                <a16:creationId xmlns:a16="http://schemas.microsoft.com/office/drawing/2014/main" id="{38B4321E-461C-0941-BA21-0927E1F0A2BB}"/>
              </a:ext>
            </a:extLst>
          </p:cNvPr>
          <p:cNvSpPr txBox="1"/>
          <p:nvPr/>
        </p:nvSpPr>
        <p:spPr>
          <a:xfrm>
            <a:off x="838199" y="4861659"/>
            <a:ext cx="10515599" cy="1631216"/>
          </a:xfrm>
          <a:prstGeom prst="rect">
            <a:avLst/>
          </a:prstGeom>
          <a:solidFill>
            <a:srgbClr val="424242"/>
          </a:solidFill>
        </p:spPr>
        <p:txBody>
          <a:bodyPr wrap="square" rtlCol="0">
            <a:spAutoFit/>
          </a:bodyPr>
          <a:lstStyle/>
          <a:p>
            <a:r>
              <a:rPr lang="pl-PL" sz="2000" dirty="0">
                <a:solidFill>
                  <a:srgbClr val="6A9955"/>
                </a:solidFill>
                <a:latin typeface="Menlo" panose="020B0609030804020204" pitchFamily="49" charset="0"/>
              </a:rPr>
              <a:t>#!/</a:t>
            </a:r>
            <a:r>
              <a:rPr lang="pl-PL" sz="2000" dirty="0" err="1">
                <a:solidFill>
                  <a:srgbClr val="6A9955"/>
                </a:solidFill>
                <a:latin typeface="Menlo" panose="020B0609030804020204" pitchFamily="49" charset="0"/>
              </a:rPr>
              <a:t>usr</a:t>
            </a:r>
            <a:r>
              <a:rPr lang="pl-PL" sz="2000" dirty="0">
                <a:solidFill>
                  <a:srgbClr val="6A9955"/>
                </a:solidFill>
                <a:latin typeface="Menlo" panose="020B0609030804020204" pitchFamily="49" charset="0"/>
              </a:rPr>
              <a:t>/bin/</a:t>
            </a:r>
            <a:r>
              <a:rPr lang="pl-PL" sz="2000" dirty="0" err="1">
                <a:solidFill>
                  <a:srgbClr val="6A9955"/>
                </a:solidFill>
                <a:latin typeface="Menlo" panose="020B0609030804020204" pitchFamily="49" charset="0"/>
              </a:rPr>
              <a:t>env</a:t>
            </a:r>
            <a:r>
              <a:rPr lang="pl-PL" sz="2000" dirty="0">
                <a:solidFill>
                  <a:srgbClr val="6A9955"/>
                </a:solidFill>
                <a:latin typeface="Menlo" panose="020B0609030804020204" pitchFamily="49" charset="0"/>
              </a:rPr>
              <a:t> </a:t>
            </a:r>
            <a:r>
              <a:rPr lang="pl-PL" sz="2000" dirty="0" err="1">
                <a:solidFill>
                  <a:srgbClr val="6A9955"/>
                </a:solidFill>
                <a:latin typeface="Menlo" panose="020B0609030804020204" pitchFamily="49" charset="0"/>
              </a:rPr>
              <a:t>sh</a:t>
            </a:r>
            <a:endParaRPr lang="pl-PL" sz="2000" dirty="0">
              <a:solidFill>
                <a:srgbClr val="D4D4D4"/>
              </a:solidFill>
              <a:latin typeface="Menlo" panose="020B0609030804020204" pitchFamily="49" charset="0"/>
            </a:endParaRPr>
          </a:p>
          <a:p>
            <a:br>
              <a:rPr lang="pl-PL" sz="2000" dirty="0">
                <a:solidFill>
                  <a:srgbClr val="D4D4D4"/>
                </a:solidFill>
                <a:latin typeface="Menlo" panose="020B0609030804020204" pitchFamily="49" charset="0"/>
              </a:rPr>
            </a:br>
            <a:r>
              <a:rPr lang="pl-PL" sz="2000" dirty="0">
                <a:solidFill>
                  <a:srgbClr val="DCDCAA"/>
                </a:solidFill>
                <a:latin typeface="Menlo" panose="020B0609030804020204" pitchFamily="49" charset="0"/>
              </a:rPr>
              <a:t>echo</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Running</a:t>
            </a:r>
            <a:r>
              <a:rPr lang="pl-PL" sz="2000" dirty="0">
                <a:solidFill>
                  <a:srgbClr val="CE9178"/>
                </a:solidFill>
                <a:latin typeface="Menlo" panose="020B0609030804020204" pitchFamily="49" charset="0"/>
              </a:rPr>
              <a:t> </a:t>
            </a:r>
            <a:r>
              <a:rPr lang="pl-PL" sz="2000" dirty="0" err="1">
                <a:solidFill>
                  <a:srgbClr val="CE9178"/>
                </a:solidFill>
                <a:latin typeface="Menlo" panose="020B0609030804020204" pitchFamily="49" charset="0"/>
              </a:rPr>
              <a:t>users</a:t>
            </a:r>
            <a:r>
              <a:rPr lang="pl-PL" sz="2000" dirty="0">
                <a:solidFill>
                  <a:srgbClr val="CE9178"/>
                </a:solidFill>
                <a:latin typeface="Menlo" panose="020B0609030804020204" pitchFamily="49" charset="0"/>
              </a:rPr>
              <a:t> </a:t>
            </a:r>
            <a:r>
              <a:rPr lang="pl-PL" sz="2000" dirty="0" err="1">
                <a:solidFill>
                  <a:srgbClr val="CE9178"/>
                </a:solidFill>
                <a:latin typeface="Menlo" panose="020B0609030804020204" pitchFamily="49" charset="0"/>
              </a:rPr>
              <a:t>App</a:t>
            </a:r>
            <a:r>
              <a:rPr lang="pl-PL" sz="2000" dirty="0">
                <a:solidFill>
                  <a:srgbClr val="CE9178"/>
                </a:solidFill>
                <a:latin typeface="Menlo" panose="020B0609030804020204" pitchFamily="49" charset="0"/>
              </a:rPr>
              <a:t>"</a:t>
            </a:r>
            <a:br>
              <a:rPr lang="pl-PL" sz="2000" dirty="0">
                <a:solidFill>
                  <a:srgbClr val="D4D4D4"/>
                </a:solidFill>
                <a:latin typeface="Menlo" panose="020B0609030804020204" pitchFamily="49" charset="0"/>
              </a:rPr>
            </a:b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lib</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jvm</a:t>
            </a:r>
            <a:r>
              <a:rPr lang="pl-PL" sz="2000" dirty="0">
                <a:solidFill>
                  <a:srgbClr val="D4D4D4"/>
                </a:solidFill>
                <a:latin typeface="Menlo" panose="020B0609030804020204" pitchFamily="49" charset="0"/>
              </a:rPr>
              <a:t>/java-8-oracle/bin/</a:t>
            </a:r>
            <a:r>
              <a:rPr lang="pl-PL" sz="2000" dirty="0" err="1">
                <a:solidFill>
                  <a:srgbClr val="D4D4D4"/>
                </a:solidFill>
                <a:latin typeface="Menlo" panose="020B0609030804020204" pitchFamily="49" charset="0"/>
              </a:rPr>
              <a:t>java</a:t>
            </a:r>
            <a:r>
              <a:rPr lang="pl-PL" sz="2000" dirty="0">
                <a:solidFill>
                  <a:srgbClr val="D4D4D4"/>
                </a:solidFill>
                <a:latin typeface="Menlo" panose="020B0609030804020204" pitchFamily="49" charset="0"/>
              </a:rPr>
              <a:t> -jar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r>
              <a:rPr lang="pl-PL" sz="2000" dirty="0">
                <a:solidFill>
                  <a:srgbClr val="D4D4D4"/>
                </a:solidFill>
                <a:latin typeface="Menlo" panose="020B0609030804020204" pitchFamily="49" charset="0"/>
              </a:rPr>
              <a:t>/users-app-1.0.jar</a:t>
            </a:r>
          </a:p>
        </p:txBody>
      </p:sp>
      <p:sp>
        <p:nvSpPr>
          <p:cNvPr id="4" name="TextBox 3">
            <a:extLst>
              <a:ext uri="{FF2B5EF4-FFF2-40B4-BE49-F238E27FC236}">
                <a16:creationId xmlns:a16="http://schemas.microsoft.com/office/drawing/2014/main" id="{CD74770B-50E5-AF42-83BD-32BE15B595B9}"/>
              </a:ext>
            </a:extLst>
          </p:cNvPr>
          <p:cNvSpPr txBox="1"/>
          <p:nvPr/>
        </p:nvSpPr>
        <p:spPr>
          <a:xfrm>
            <a:off x="838199" y="4276884"/>
            <a:ext cx="2004075" cy="584775"/>
          </a:xfrm>
          <a:prstGeom prst="rect">
            <a:avLst/>
          </a:prstGeom>
          <a:noFill/>
        </p:spPr>
        <p:txBody>
          <a:bodyPr wrap="none" rtlCol="0">
            <a:spAutoFit/>
          </a:bodyPr>
          <a:lstStyle/>
          <a:p>
            <a:r>
              <a:rPr lang="pl-PL" sz="3200" dirty="0">
                <a:solidFill>
                  <a:schemeClr val="bg1"/>
                </a:solidFill>
              </a:rPr>
              <a:t>And </a:t>
            </a:r>
            <a:r>
              <a:rPr lang="pl-PL" sz="3200" dirty="0" err="1">
                <a:solidFill>
                  <a:schemeClr val="bg1"/>
                </a:solidFill>
              </a:rPr>
              <a:t>run.sh</a:t>
            </a:r>
            <a:endParaRPr lang="pl-PL" sz="3200" dirty="0">
              <a:solidFill>
                <a:schemeClr val="bg1"/>
              </a:solidFill>
            </a:endParaRPr>
          </a:p>
        </p:txBody>
      </p:sp>
    </p:spTree>
    <p:extLst>
      <p:ext uri="{BB962C8B-B14F-4D97-AF65-F5344CB8AC3E}">
        <p14:creationId xmlns:p14="http://schemas.microsoft.com/office/powerpoint/2010/main" val="37808586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393AAD2-C7D6-D04A-9D85-898D60EE1E33}"/>
              </a:ext>
            </a:extLst>
          </p:cNvPr>
          <p:cNvPicPr>
            <a:picLocks noChangeAspect="1"/>
          </p:cNvPicPr>
          <p:nvPr/>
        </p:nvPicPr>
        <p:blipFill rotWithShape="1">
          <a:blip r:embed="rId2">
            <a:alphaModFix amt="50000"/>
          </a:blip>
          <a:srcRect b="442"/>
          <a:stretch/>
        </p:blipFill>
        <p:spPr>
          <a:xfrm>
            <a:off x="20" y="1"/>
            <a:ext cx="12191980" cy="6857999"/>
          </a:xfrm>
          <a:prstGeom prst="rect">
            <a:avLst/>
          </a:prstGeom>
        </p:spPr>
      </p:pic>
      <p:sp>
        <p:nvSpPr>
          <p:cNvPr id="3" name="Title 2">
            <a:extLst>
              <a:ext uri="{FF2B5EF4-FFF2-40B4-BE49-F238E27FC236}">
                <a16:creationId xmlns:a16="http://schemas.microsoft.com/office/drawing/2014/main" id="{F23A0B50-C458-E946-BBD1-14605B56773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Let’s get ready for rumble!</a:t>
            </a:r>
          </a:p>
        </p:txBody>
      </p:sp>
    </p:spTree>
    <p:extLst>
      <p:ext uri="{BB962C8B-B14F-4D97-AF65-F5344CB8AC3E}">
        <p14:creationId xmlns:p14="http://schemas.microsoft.com/office/powerpoint/2010/main" val="53068676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891059"/>
          </a:xfrm>
        </p:spPr>
        <p:txBody>
          <a:bodyPr>
            <a:normAutofit/>
          </a:bodyPr>
          <a:lstStyle/>
          <a:p>
            <a:r>
              <a:rPr lang="en-GB" sz="3200" dirty="0">
                <a:solidFill>
                  <a:schemeClr val="accent2"/>
                </a:solidFill>
              </a:rPr>
              <a:t>RUN</a:t>
            </a:r>
            <a:r>
              <a:rPr lang="en-GB" sz="3200" dirty="0">
                <a:solidFill>
                  <a:schemeClr val="bg1"/>
                </a:solidFill>
              </a:rPr>
              <a:t> executes command(s) in a new layer and creates a new image. E.g., it is often used for installing software packages.</a:t>
            </a:r>
          </a:p>
          <a:p>
            <a:r>
              <a:rPr lang="en-GB" sz="3200" dirty="0">
                <a:solidFill>
                  <a:schemeClr val="accent2"/>
                </a:solidFill>
              </a:rPr>
              <a:t>CMD</a:t>
            </a:r>
            <a:r>
              <a:rPr lang="en-GB" sz="3200" dirty="0">
                <a:solidFill>
                  <a:schemeClr val="bg1"/>
                </a:solidFill>
              </a:rPr>
              <a:t> sets default command and/or parameters, which can be overwritten from command line when docker container runs.</a:t>
            </a:r>
          </a:p>
          <a:p>
            <a:r>
              <a:rPr lang="en-GB" sz="3200" dirty="0">
                <a:solidFill>
                  <a:schemeClr val="accent2"/>
                </a:solidFill>
              </a:rPr>
              <a:t>ENTRYPOINT</a:t>
            </a:r>
            <a:r>
              <a:rPr lang="en-GB" sz="3200" dirty="0">
                <a:solidFill>
                  <a:schemeClr val="bg1"/>
                </a:solidFill>
              </a:rPr>
              <a:t> configures a container that will run as an executable.</a:t>
            </a:r>
            <a:endParaRPr lang="pl-PL" sz="3200" dirty="0">
              <a:solidFill>
                <a:schemeClr val="bg1"/>
              </a:solidFill>
            </a:endParaRPr>
          </a:p>
          <a:p>
            <a:endParaRPr lang="pl-PL" sz="3200" dirty="0">
              <a:solidFill>
                <a:schemeClr val="bg1"/>
              </a:solidFill>
            </a:endParaRPr>
          </a:p>
          <a:p>
            <a:endParaRPr lang="en-US" sz="3200" dirty="0">
              <a:solidFill>
                <a:schemeClr val="bg1"/>
              </a:solidFill>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RUN vs CMD vs ENTRYPOINT</a:t>
            </a:r>
          </a:p>
        </p:txBody>
      </p:sp>
    </p:spTree>
    <p:extLst>
      <p:ext uri="{BB962C8B-B14F-4D97-AF65-F5344CB8AC3E}">
        <p14:creationId xmlns:p14="http://schemas.microsoft.com/office/powerpoint/2010/main" val="222771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891059"/>
          </a:xfrm>
        </p:spPr>
        <p:txBody>
          <a:bodyPr>
            <a:normAutofit/>
          </a:bodyPr>
          <a:lstStyle/>
          <a:p>
            <a:pPr marL="0" indent="0">
              <a:buNone/>
            </a:pPr>
            <a:r>
              <a:rPr lang="pl-PL" sz="3200" dirty="0">
                <a:solidFill>
                  <a:schemeClr val="bg2"/>
                </a:solidFill>
              </a:rPr>
              <a:t>We </a:t>
            </a:r>
            <a:r>
              <a:rPr lang="pl-PL" sz="3200" dirty="0" err="1">
                <a:solidFill>
                  <a:schemeClr val="bg2"/>
                </a:solidFill>
              </a:rPr>
              <a:t>have</a:t>
            </a:r>
            <a:r>
              <a:rPr lang="pl-PL" sz="3200" dirty="0">
                <a:solidFill>
                  <a:schemeClr val="bg2"/>
                </a:solidFill>
              </a:rPr>
              <a:t> 2 </a:t>
            </a:r>
            <a:r>
              <a:rPr lang="pl-PL" sz="3200" dirty="0" err="1">
                <a:solidFill>
                  <a:schemeClr val="bg2"/>
                </a:solidFill>
              </a:rPr>
              <a:t>options</a:t>
            </a:r>
            <a:r>
              <a:rPr lang="pl-PL" sz="3200" dirty="0">
                <a:solidFill>
                  <a:schemeClr val="bg2"/>
                </a:solidFill>
              </a:rPr>
              <a:t> </a:t>
            </a:r>
            <a:r>
              <a:rPr lang="pl-PL" sz="3200" dirty="0" err="1">
                <a:solidFill>
                  <a:schemeClr val="bg2"/>
                </a:solidFill>
              </a:rPr>
              <a:t>while</a:t>
            </a:r>
            <a:r>
              <a:rPr lang="pl-PL" sz="3200" dirty="0">
                <a:solidFill>
                  <a:schemeClr val="bg2"/>
                </a:solidFill>
              </a:rPr>
              <a:t> </a:t>
            </a:r>
            <a:r>
              <a:rPr lang="pl-PL" sz="3200" dirty="0" err="1">
                <a:solidFill>
                  <a:schemeClr val="bg2"/>
                </a:solidFill>
              </a:rPr>
              <a:t>creating</a:t>
            </a:r>
            <a:r>
              <a:rPr lang="pl-PL" sz="3200" dirty="0">
                <a:solidFill>
                  <a:schemeClr val="bg2"/>
                </a:solidFill>
              </a:rPr>
              <a:t> </a:t>
            </a:r>
            <a:r>
              <a:rPr lang="pl-PL" sz="3200" dirty="0">
                <a:solidFill>
                  <a:schemeClr val="accent2"/>
                </a:solidFill>
              </a:rPr>
              <a:t>RUN, ENTRYPOINT </a:t>
            </a:r>
            <a:r>
              <a:rPr lang="pl-PL" sz="3200" dirty="0" err="1">
                <a:solidFill>
                  <a:schemeClr val="bg1"/>
                </a:solidFill>
              </a:rPr>
              <a:t>or</a:t>
            </a:r>
            <a:r>
              <a:rPr lang="pl-PL" sz="3200" dirty="0">
                <a:solidFill>
                  <a:schemeClr val="accent2"/>
                </a:solidFill>
              </a:rPr>
              <a:t> CMD</a:t>
            </a:r>
            <a:r>
              <a:rPr lang="pl-PL" sz="3200" dirty="0">
                <a:solidFill>
                  <a:schemeClr val="bg1"/>
                </a:solidFill>
              </a:rPr>
              <a:t>:</a:t>
            </a:r>
          </a:p>
          <a:p>
            <a:endParaRPr lang="pl-PL" sz="3200" dirty="0">
              <a:solidFill>
                <a:schemeClr val="bg2"/>
              </a:solidFill>
            </a:endParaRPr>
          </a:p>
          <a:p>
            <a:pPr marL="0" indent="0">
              <a:buNone/>
            </a:pPr>
            <a:r>
              <a:rPr lang="pl-PL" sz="3200" dirty="0" err="1">
                <a:solidFill>
                  <a:schemeClr val="bg2"/>
                </a:solidFill>
              </a:rPr>
              <a:t>or</a:t>
            </a:r>
            <a:r>
              <a:rPr lang="pl-PL" sz="3200" dirty="0">
                <a:solidFill>
                  <a:schemeClr val="bg2"/>
                </a:solidFill>
              </a:rPr>
              <a:t> </a:t>
            </a:r>
            <a:r>
              <a:rPr lang="pl-PL" sz="3200" dirty="0" err="1">
                <a:solidFill>
                  <a:schemeClr val="bg2"/>
                </a:solidFill>
              </a:rPr>
              <a:t>different</a:t>
            </a:r>
            <a:r>
              <a:rPr lang="pl-PL" sz="3200" dirty="0">
                <a:solidFill>
                  <a:schemeClr val="bg2"/>
                </a:solidFill>
              </a:rPr>
              <a:t> </a:t>
            </a:r>
            <a:r>
              <a:rPr lang="pl-PL" sz="3200" i="1" dirty="0" err="1">
                <a:solidFill>
                  <a:schemeClr val="bg2"/>
                </a:solidFill>
              </a:rPr>
              <a:t>exec</a:t>
            </a:r>
            <a:r>
              <a:rPr lang="pl-PL" sz="3200" dirty="0">
                <a:solidFill>
                  <a:schemeClr val="bg2"/>
                </a:solidFill>
              </a:rPr>
              <a:t> </a:t>
            </a:r>
            <a:r>
              <a:rPr lang="pl-PL" sz="3200" dirty="0" err="1">
                <a:solidFill>
                  <a:schemeClr val="bg2"/>
                </a:solidFill>
              </a:rPr>
              <a:t>where</a:t>
            </a:r>
            <a:r>
              <a:rPr lang="pl-PL" sz="3200" dirty="0">
                <a:solidFill>
                  <a:schemeClr val="bg2"/>
                </a:solidFill>
              </a:rPr>
              <a:t> </a:t>
            </a:r>
            <a:r>
              <a:rPr lang="pl-PL" sz="3200" dirty="0" err="1">
                <a:solidFill>
                  <a:schemeClr val="bg2"/>
                </a:solidFill>
              </a:rPr>
              <a:t>command</a:t>
            </a:r>
            <a:r>
              <a:rPr lang="pl-PL" sz="3200" dirty="0">
                <a:solidFill>
                  <a:schemeClr val="bg2"/>
                </a:solidFill>
              </a:rPr>
              <a:t> </a:t>
            </a:r>
            <a:r>
              <a:rPr lang="pl-PL" sz="3200" dirty="0" err="1">
                <a:solidFill>
                  <a:schemeClr val="bg2"/>
                </a:solidFill>
              </a:rPr>
              <a:t>line</a:t>
            </a:r>
            <a:r>
              <a:rPr lang="pl-PL" sz="3200" dirty="0">
                <a:solidFill>
                  <a:schemeClr val="bg2"/>
                </a:solidFill>
              </a:rPr>
              <a:t> </a:t>
            </a:r>
            <a:r>
              <a:rPr lang="pl-PL" sz="3200" dirty="0" err="1">
                <a:solidFill>
                  <a:schemeClr val="bg2"/>
                </a:solidFill>
              </a:rPr>
              <a:t>is</a:t>
            </a:r>
            <a:r>
              <a:rPr lang="pl-PL" sz="3200" dirty="0">
                <a:solidFill>
                  <a:schemeClr val="bg2"/>
                </a:solidFill>
              </a:rPr>
              <a:t> </a:t>
            </a:r>
            <a:r>
              <a:rPr lang="pl-PL" sz="3200" dirty="0" err="1">
                <a:solidFill>
                  <a:schemeClr val="bg2"/>
                </a:solidFill>
              </a:rPr>
              <a:t>like</a:t>
            </a:r>
            <a:r>
              <a:rPr lang="pl-PL" sz="3200" dirty="0">
                <a:solidFill>
                  <a:schemeClr val="bg2"/>
                </a:solidFill>
              </a:rPr>
              <a:t> JSON </a:t>
            </a:r>
            <a:r>
              <a:rPr lang="pl-PL" sz="3200" dirty="0" err="1">
                <a:solidFill>
                  <a:schemeClr val="bg2"/>
                </a:solidFill>
              </a:rPr>
              <a:t>array</a:t>
            </a:r>
            <a:r>
              <a:rPr lang="pl-PL" sz="3200" dirty="0">
                <a:solidFill>
                  <a:schemeClr val="bg2"/>
                </a:solidFill>
              </a:rPr>
              <a:t>:</a:t>
            </a:r>
          </a:p>
          <a:p>
            <a:pPr marL="0" indent="0">
              <a:buNone/>
            </a:pPr>
            <a:endParaRPr lang="pl-PL" sz="3200" dirty="0">
              <a:solidFill>
                <a:schemeClr val="bg2"/>
              </a:solidFill>
            </a:endParaRPr>
          </a:p>
          <a:p>
            <a:pPr marL="0" indent="0">
              <a:buNone/>
            </a:pPr>
            <a:endParaRPr lang="pl-PL" sz="3200" dirty="0">
              <a:solidFill>
                <a:schemeClr val="bg2"/>
              </a:solidFill>
            </a:endParaRPr>
          </a:p>
          <a:p>
            <a:pPr marL="0" indent="0">
              <a:buNone/>
            </a:pPr>
            <a:r>
              <a:rPr lang="pl-PL" sz="3200" dirty="0" err="1">
                <a:solidFill>
                  <a:schemeClr val="bg2"/>
                </a:solidFill>
              </a:rPr>
              <a:t>Long</a:t>
            </a:r>
            <a:r>
              <a:rPr lang="pl-PL" sz="3200" dirty="0">
                <a:solidFill>
                  <a:schemeClr val="bg2"/>
                </a:solidFill>
              </a:rPr>
              <a:t> story </a:t>
            </a:r>
            <a:r>
              <a:rPr lang="pl-PL" sz="3200" dirty="0" err="1">
                <a:solidFill>
                  <a:schemeClr val="bg2"/>
                </a:solidFill>
              </a:rPr>
              <a:t>short</a:t>
            </a:r>
            <a:r>
              <a:rPr lang="pl-PL" sz="3200" dirty="0">
                <a:solidFill>
                  <a:schemeClr val="bg2"/>
                </a:solidFill>
              </a:rPr>
              <a:t>: </a:t>
            </a:r>
            <a:r>
              <a:rPr lang="pl-PL" sz="3200" i="1" dirty="0" err="1">
                <a:solidFill>
                  <a:schemeClr val="bg2"/>
                </a:solidFill>
              </a:rPr>
              <a:t>always</a:t>
            </a:r>
            <a:r>
              <a:rPr lang="pl-PL" sz="3200" dirty="0">
                <a:solidFill>
                  <a:schemeClr val="bg2"/>
                </a:solidFill>
              </a:rPr>
              <a:t> </a:t>
            </a:r>
            <a:r>
              <a:rPr lang="pl-PL" sz="3200" dirty="0" err="1">
                <a:solidFill>
                  <a:schemeClr val="bg2"/>
                </a:solidFill>
              </a:rPr>
              <a:t>use</a:t>
            </a:r>
            <a:r>
              <a:rPr lang="pl-PL" sz="3200" dirty="0">
                <a:solidFill>
                  <a:schemeClr val="bg2"/>
                </a:solidFill>
              </a:rPr>
              <a:t> the </a:t>
            </a:r>
            <a:r>
              <a:rPr lang="pl-PL" sz="3200" dirty="0" err="1">
                <a:solidFill>
                  <a:schemeClr val="bg2"/>
                </a:solidFill>
              </a:rPr>
              <a:t>array</a:t>
            </a:r>
            <a:r>
              <a:rPr lang="pl-PL" sz="3200" dirty="0">
                <a:solidFill>
                  <a:schemeClr val="bg2"/>
                </a:solidFill>
              </a:rPr>
              <a:t> </a:t>
            </a:r>
            <a:r>
              <a:rPr lang="pl-PL" sz="3200" i="1" dirty="0" err="1">
                <a:solidFill>
                  <a:schemeClr val="bg2"/>
                </a:solidFill>
              </a:rPr>
              <a:t>exec</a:t>
            </a:r>
            <a:r>
              <a:rPr lang="pl-PL" sz="3200" dirty="0">
                <a:solidFill>
                  <a:schemeClr val="bg2"/>
                </a:solidFill>
              </a:rPr>
              <a:t> form. The </a:t>
            </a:r>
            <a:r>
              <a:rPr lang="pl-PL" sz="3200" dirty="0" err="1">
                <a:solidFill>
                  <a:schemeClr val="bg2"/>
                </a:solidFill>
              </a:rPr>
              <a:t>shell</a:t>
            </a:r>
            <a:r>
              <a:rPr lang="pl-PL" sz="3200" dirty="0">
                <a:solidFill>
                  <a:schemeClr val="bg2"/>
                </a:solidFill>
              </a:rPr>
              <a:t> form </a:t>
            </a:r>
            <a:r>
              <a:rPr lang="pl-PL" sz="3200" dirty="0" err="1">
                <a:solidFill>
                  <a:schemeClr val="bg2"/>
                </a:solidFill>
              </a:rPr>
              <a:t>runs</a:t>
            </a:r>
            <a:r>
              <a:rPr lang="pl-PL" sz="3200" dirty="0">
                <a:solidFill>
                  <a:schemeClr val="bg2"/>
                </a:solidFill>
              </a:rPr>
              <a:t> as a </a:t>
            </a:r>
            <a:r>
              <a:rPr lang="pl-PL" sz="3200" dirty="0" err="1">
                <a:solidFill>
                  <a:schemeClr val="bg2"/>
                </a:solidFill>
              </a:rPr>
              <a:t>subcommand</a:t>
            </a:r>
            <a:r>
              <a:rPr lang="pl-PL" sz="3200" dirty="0">
                <a:solidFill>
                  <a:schemeClr val="bg2"/>
                </a:solidFill>
              </a:rPr>
              <a:t> of /bin/</a:t>
            </a:r>
            <a:r>
              <a:rPr lang="pl-PL" sz="3200" dirty="0" err="1">
                <a:solidFill>
                  <a:schemeClr val="bg2"/>
                </a:solidFill>
              </a:rPr>
              <a:t>sh</a:t>
            </a:r>
            <a:r>
              <a:rPr lang="pl-PL" sz="3200" dirty="0">
                <a:solidFill>
                  <a:schemeClr val="bg2"/>
                </a:solidFill>
              </a:rPr>
              <a:t> -c </a:t>
            </a:r>
            <a:r>
              <a:rPr lang="pl-PL" sz="3200" dirty="0" err="1">
                <a:solidFill>
                  <a:schemeClr val="bg2"/>
                </a:solidFill>
              </a:rPr>
              <a:t>which</a:t>
            </a:r>
            <a:r>
              <a:rPr lang="pl-PL" sz="3200" dirty="0">
                <a:solidFill>
                  <a:schemeClr val="bg2"/>
                </a:solidFill>
              </a:rPr>
              <a:t> </a:t>
            </a:r>
            <a:r>
              <a:rPr lang="pl-PL" sz="3200" dirty="0" err="1">
                <a:solidFill>
                  <a:schemeClr val="bg2"/>
                </a:solidFill>
              </a:rPr>
              <a:t>comes</a:t>
            </a:r>
            <a:r>
              <a:rPr lang="pl-PL" sz="3200" dirty="0">
                <a:solidFill>
                  <a:schemeClr val="bg2"/>
                </a:solidFill>
              </a:rPr>
              <a:t> with a </a:t>
            </a:r>
            <a:r>
              <a:rPr lang="pl-PL" sz="3200" dirty="0" err="1">
                <a:solidFill>
                  <a:schemeClr val="bg2"/>
                </a:solidFill>
              </a:rPr>
              <a:t>load</a:t>
            </a:r>
            <a:r>
              <a:rPr lang="pl-PL" sz="3200" dirty="0">
                <a:solidFill>
                  <a:schemeClr val="bg2"/>
                </a:solidFill>
              </a:rPr>
              <a:t> of </a:t>
            </a:r>
            <a:r>
              <a:rPr lang="pl-PL" sz="3200" dirty="0" err="1">
                <a:solidFill>
                  <a:schemeClr val="bg2"/>
                </a:solidFill>
              </a:rPr>
              <a:t>problems</a:t>
            </a:r>
            <a:r>
              <a:rPr lang="pl-PL" sz="3200" dirty="0">
                <a:solidFill>
                  <a:schemeClr val="bg2"/>
                </a:solidFill>
              </a:rPr>
              <a:t>, one of </a:t>
            </a:r>
            <a:r>
              <a:rPr lang="pl-PL" sz="3200" dirty="0" err="1">
                <a:solidFill>
                  <a:schemeClr val="bg2"/>
                </a:solidFill>
              </a:rPr>
              <a:t>them</a:t>
            </a:r>
            <a:r>
              <a:rPr lang="pl-PL" sz="3200" dirty="0">
                <a:solidFill>
                  <a:schemeClr val="bg2"/>
                </a:solidFill>
              </a:rPr>
              <a:t> </a:t>
            </a:r>
            <a:r>
              <a:rPr lang="pl-PL" sz="3200" dirty="0" err="1">
                <a:solidFill>
                  <a:schemeClr val="bg2"/>
                </a:solidFill>
              </a:rPr>
              <a:t>notably</a:t>
            </a:r>
            <a:r>
              <a:rPr lang="pl-PL" sz="3200" dirty="0">
                <a:solidFill>
                  <a:schemeClr val="bg2"/>
                </a:solidFill>
              </a:rPr>
              <a:t> </a:t>
            </a:r>
            <a:r>
              <a:rPr lang="pl-PL" sz="3200" dirty="0" err="1">
                <a:solidFill>
                  <a:schemeClr val="bg2"/>
                </a:solidFill>
              </a:rPr>
              <a:t>that</a:t>
            </a:r>
            <a:r>
              <a:rPr lang="pl-PL" sz="3200" dirty="0">
                <a:solidFill>
                  <a:schemeClr val="bg2"/>
                </a:solidFill>
              </a:rPr>
              <a:t> </a:t>
            </a:r>
            <a:r>
              <a:rPr lang="pl-PL" sz="3200" dirty="0" err="1">
                <a:solidFill>
                  <a:schemeClr val="bg2"/>
                </a:solidFill>
              </a:rPr>
              <a:t>you’ll</a:t>
            </a:r>
            <a:r>
              <a:rPr lang="pl-PL" sz="3200" dirty="0">
                <a:solidFill>
                  <a:schemeClr val="bg2"/>
                </a:solidFill>
              </a:rPr>
              <a:t> </a:t>
            </a:r>
            <a:r>
              <a:rPr lang="pl-PL" sz="3200" dirty="0" err="1">
                <a:solidFill>
                  <a:schemeClr val="bg2"/>
                </a:solidFill>
              </a:rPr>
              <a:t>never</a:t>
            </a:r>
            <a:r>
              <a:rPr lang="pl-PL" sz="3200" dirty="0">
                <a:solidFill>
                  <a:schemeClr val="bg2"/>
                </a:solidFill>
              </a:rPr>
              <a:t> </a:t>
            </a:r>
            <a:r>
              <a:rPr lang="pl-PL" sz="3200" dirty="0" err="1">
                <a:solidFill>
                  <a:schemeClr val="bg2"/>
                </a:solidFill>
              </a:rPr>
              <a:t>see</a:t>
            </a:r>
            <a:r>
              <a:rPr lang="pl-PL" sz="3200" dirty="0">
                <a:solidFill>
                  <a:schemeClr val="bg2"/>
                </a:solidFill>
              </a:rPr>
              <a:t> a </a:t>
            </a:r>
            <a:r>
              <a:rPr lang="pl-PL" sz="3200" dirty="0" err="1">
                <a:solidFill>
                  <a:schemeClr val="bg2"/>
                </a:solidFill>
              </a:rPr>
              <a:t>signal</a:t>
            </a:r>
            <a:r>
              <a:rPr lang="pl-PL" sz="3200" dirty="0">
                <a:solidFill>
                  <a:schemeClr val="bg2"/>
                </a:solidFill>
              </a:rPr>
              <a:t> in </a:t>
            </a:r>
            <a:r>
              <a:rPr lang="pl-PL" sz="3200" dirty="0" err="1">
                <a:solidFill>
                  <a:schemeClr val="bg2"/>
                </a:solidFill>
              </a:rPr>
              <a:t>your</a:t>
            </a:r>
            <a:r>
              <a:rPr lang="pl-PL" sz="3200" dirty="0">
                <a:solidFill>
                  <a:schemeClr val="bg2"/>
                </a:solidFill>
              </a:rPr>
              <a:t> </a:t>
            </a:r>
            <a:r>
              <a:rPr lang="pl-PL" sz="3200" dirty="0" err="1">
                <a:solidFill>
                  <a:schemeClr val="bg2"/>
                </a:solidFill>
              </a:rPr>
              <a:t>application</a:t>
            </a:r>
            <a:r>
              <a:rPr lang="pl-PL" sz="3200" dirty="0">
                <a:solidFill>
                  <a:schemeClr val="bg2"/>
                </a:solidFill>
              </a:rPr>
              <a:t>.</a:t>
            </a:r>
          </a:p>
          <a:p>
            <a:pPr>
              <a:buClr>
                <a:schemeClr val="accent1"/>
              </a:buClr>
            </a:pPr>
            <a:endParaRPr lang="en-US" sz="3200" dirty="0">
              <a:solidFill>
                <a:schemeClr val="bg2"/>
              </a:solidFill>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RUN vs CMD vs ENTRYPOINT</a:t>
            </a:r>
          </a:p>
        </p:txBody>
      </p:sp>
      <p:sp>
        <p:nvSpPr>
          <p:cNvPr id="4" name="TextBox 3">
            <a:extLst>
              <a:ext uri="{FF2B5EF4-FFF2-40B4-BE49-F238E27FC236}">
                <a16:creationId xmlns:a16="http://schemas.microsoft.com/office/drawing/2014/main" id="{300E46E8-CF21-E24E-9410-3D5CF9E3B4D9}"/>
              </a:ext>
            </a:extLst>
          </p:cNvPr>
          <p:cNvSpPr txBox="1"/>
          <p:nvPr/>
        </p:nvSpPr>
        <p:spPr>
          <a:xfrm>
            <a:off x="838199" y="2367260"/>
            <a:ext cx="10515599" cy="430887"/>
          </a:xfrm>
          <a:prstGeom prst="rect">
            <a:avLst/>
          </a:prstGeom>
          <a:solidFill>
            <a:srgbClr val="424242"/>
          </a:solidFill>
        </p:spPr>
        <p:txBody>
          <a:bodyPr wrap="square" rtlCol="0">
            <a:spAutoFit/>
          </a:bodyPr>
          <a:lstStyle/>
          <a:p>
            <a:r>
              <a:rPr lang="pl-PL" sz="2200" dirty="0">
                <a:solidFill>
                  <a:srgbClr val="569CD6"/>
                </a:solidFill>
                <a:latin typeface="Menlo" panose="020B0609030804020204" pitchFamily="49" charset="0"/>
              </a:rPr>
              <a:t>ENTRYPOINT</a:t>
            </a:r>
            <a:r>
              <a:rPr lang="pl-PL" sz="2200" dirty="0">
                <a:solidFill>
                  <a:srgbClr val="D4D4D4"/>
                </a:solidFill>
                <a:latin typeface="Menlo" panose="020B0609030804020204" pitchFamily="49" charset="0"/>
              </a:rPr>
              <a:t> </a:t>
            </a:r>
            <a:r>
              <a:rPr lang="pl-PL" sz="2200" dirty="0">
                <a:solidFill>
                  <a:srgbClr val="CE9178"/>
                </a:solidFill>
                <a:latin typeface="Menlo" panose="020B0609030804020204" pitchFamily="49" charset="0"/>
              </a:rPr>
              <a:t>"/</a:t>
            </a:r>
            <a:r>
              <a:rPr lang="pl-PL" sz="2200" dirty="0" err="1">
                <a:solidFill>
                  <a:srgbClr val="CE9178"/>
                </a:solidFill>
                <a:latin typeface="Menlo" panose="020B0609030804020204" pitchFamily="49" charset="0"/>
              </a:rPr>
              <a:t>usr</a:t>
            </a:r>
            <a:r>
              <a:rPr lang="pl-PL" sz="2200" dirty="0">
                <a:solidFill>
                  <a:srgbClr val="CE9178"/>
                </a:solidFill>
                <a:latin typeface="Menlo" panose="020B0609030804020204" pitchFamily="49" charset="0"/>
              </a:rPr>
              <a:t>/bin/</a:t>
            </a:r>
            <a:r>
              <a:rPr lang="pl-PL" sz="2200" dirty="0" err="1">
                <a:solidFill>
                  <a:srgbClr val="CE9178"/>
                </a:solidFill>
                <a:latin typeface="Menlo" panose="020B0609030804020204" pitchFamily="49" charset="0"/>
              </a:rPr>
              <a:t>java</a:t>
            </a:r>
            <a:r>
              <a:rPr lang="pl-PL" sz="2200" dirty="0">
                <a:solidFill>
                  <a:srgbClr val="CE9178"/>
                </a:solidFill>
                <a:latin typeface="Menlo" panose="020B0609030804020204" pitchFamily="49" charset="0"/>
              </a:rPr>
              <a:t> -jar /</a:t>
            </a:r>
            <a:r>
              <a:rPr lang="pl-PL" sz="2200" dirty="0" err="1">
                <a:solidFill>
                  <a:srgbClr val="CE9178"/>
                </a:solidFill>
                <a:latin typeface="Menlo" panose="020B0609030804020204" pitchFamily="49" charset="0"/>
              </a:rPr>
              <a:t>var</a:t>
            </a:r>
            <a:r>
              <a:rPr lang="pl-PL" sz="2200" dirty="0">
                <a:solidFill>
                  <a:srgbClr val="CE9178"/>
                </a:solidFill>
                <a:latin typeface="Menlo" panose="020B0609030804020204" pitchFamily="49" charset="0"/>
              </a:rPr>
              <a:t>/</a:t>
            </a:r>
            <a:r>
              <a:rPr lang="pl-PL" sz="2200" dirty="0" err="1">
                <a:solidFill>
                  <a:srgbClr val="CE9178"/>
                </a:solidFill>
                <a:latin typeface="Menlo" panose="020B0609030804020204" pitchFamily="49" charset="0"/>
              </a:rPr>
              <a:t>users-app</a:t>
            </a:r>
            <a:r>
              <a:rPr lang="pl-PL" sz="2200" dirty="0">
                <a:solidFill>
                  <a:srgbClr val="CE9178"/>
                </a:solidFill>
                <a:latin typeface="Menlo" panose="020B0609030804020204" pitchFamily="49" charset="0"/>
              </a:rPr>
              <a:t>/app-1.0.jar"</a:t>
            </a:r>
            <a:endParaRPr lang="pl-PL" sz="2200" dirty="0">
              <a:solidFill>
                <a:srgbClr val="D4D4D4"/>
              </a:solidFill>
              <a:latin typeface="Menlo" panose="020B0609030804020204" pitchFamily="49" charset="0"/>
            </a:endParaRPr>
          </a:p>
        </p:txBody>
      </p:sp>
      <p:sp>
        <p:nvSpPr>
          <p:cNvPr id="6" name="TextBox 5">
            <a:extLst>
              <a:ext uri="{FF2B5EF4-FFF2-40B4-BE49-F238E27FC236}">
                <a16:creationId xmlns:a16="http://schemas.microsoft.com/office/drawing/2014/main" id="{B0D192E4-0605-984D-8467-970885DB1CBF}"/>
              </a:ext>
            </a:extLst>
          </p:cNvPr>
          <p:cNvSpPr txBox="1"/>
          <p:nvPr/>
        </p:nvSpPr>
        <p:spPr>
          <a:xfrm>
            <a:off x="838201" y="3639990"/>
            <a:ext cx="10515599" cy="430887"/>
          </a:xfrm>
          <a:prstGeom prst="rect">
            <a:avLst/>
          </a:prstGeom>
          <a:solidFill>
            <a:srgbClr val="424242"/>
          </a:solidFill>
        </p:spPr>
        <p:txBody>
          <a:bodyPr wrap="square" rtlCol="0">
            <a:spAutoFit/>
          </a:bodyPr>
          <a:lstStyle/>
          <a:p>
            <a:r>
              <a:rPr lang="pl-PL" sz="2200" dirty="0">
                <a:solidFill>
                  <a:srgbClr val="569CD6"/>
                </a:solidFill>
                <a:latin typeface="Menlo" panose="020B0609030804020204" pitchFamily="49" charset="0"/>
              </a:rPr>
              <a:t>ENTRYPOINT</a:t>
            </a:r>
            <a:r>
              <a:rPr lang="pl-PL" sz="2200" dirty="0">
                <a:solidFill>
                  <a:srgbClr val="D4D4D4"/>
                </a:solidFill>
                <a:latin typeface="Menlo" panose="020B0609030804020204" pitchFamily="49" charset="0"/>
              </a:rPr>
              <a:t> [</a:t>
            </a:r>
            <a:r>
              <a:rPr lang="pl-PL" sz="2200" dirty="0">
                <a:solidFill>
                  <a:srgbClr val="CE9178"/>
                </a:solidFill>
                <a:latin typeface="Menlo" panose="020B0609030804020204" pitchFamily="49" charset="0"/>
              </a:rPr>
              <a:t>"</a:t>
            </a:r>
            <a:r>
              <a:rPr lang="pl-PL" sz="2200" dirty="0" err="1">
                <a:solidFill>
                  <a:srgbClr val="CE9178"/>
                </a:solidFill>
                <a:latin typeface="Menlo" panose="020B0609030804020204" pitchFamily="49" charset="0"/>
              </a:rPr>
              <a:t>java</a:t>
            </a:r>
            <a:r>
              <a:rPr lang="pl-PL" sz="2200" dirty="0">
                <a:solidFill>
                  <a:srgbClr val="CE9178"/>
                </a:solidFill>
                <a:latin typeface="Menlo" panose="020B0609030804020204" pitchFamily="49" charset="0"/>
              </a:rPr>
              <a:t>”, „-jar”, ”/</a:t>
            </a:r>
            <a:r>
              <a:rPr lang="pl-PL" sz="2200" dirty="0" err="1">
                <a:solidFill>
                  <a:srgbClr val="CE9178"/>
                </a:solidFill>
                <a:latin typeface="Menlo" panose="020B0609030804020204" pitchFamily="49" charset="0"/>
              </a:rPr>
              <a:t>var</a:t>
            </a:r>
            <a:r>
              <a:rPr lang="pl-PL" sz="2200" dirty="0">
                <a:solidFill>
                  <a:srgbClr val="CE9178"/>
                </a:solidFill>
                <a:latin typeface="Menlo" panose="020B0609030804020204" pitchFamily="49" charset="0"/>
              </a:rPr>
              <a:t>/</a:t>
            </a:r>
            <a:r>
              <a:rPr lang="pl-PL" sz="2200" dirty="0" err="1">
                <a:solidFill>
                  <a:srgbClr val="CE9178"/>
                </a:solidFill>
                <a:latin typeface="Menlo" panose="020B0609030804020204" pitchFamily="49" charset="0"/>
              </a:rPr>
              <a:t>users-app</a:t>
            </a:r>
            <a:r>
              <a:rPr lang="pl-PL" sz="2200" dirty="0">
                <a:solidFill>
                  <a:srgbClr val="CE9178"/>
                </a:solidFill>
                <a:latin typeface="Menlo" panose="020B0609030804020204" pitchFamily="49" charset="0"/>
              </a:rPr>
              <a:t>/app-1.0.jar”</a:t>
            </a:r>
            <a:r>
              <a:rPr lang="pl-PL" sz="2200" dirty="0">
                <a:solidFill>
                  <a:schemeClr val="bg1"/>
                </a:solidFill>
                <a:latin typeface="Menlo" panose="020B0609030804020204" pitchFamily="49" charset="0"/>
              </a:rPr>
              <a:t>]</a:t>
            </a:r>
          </a:p>
        </p:txBody>
      </p:sp>
    </p:spTree>
    <p:extLst>
      <p:ext uri="{BB962C8B-B14F-4D97-AF65-F5344CB8AC3E}">
        <p14:creationId xmlns:p14="http://schemas.microsoft.com/office/powerpoint/2010/main" val="2255872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891059"/>
          </a:xfrm>
        </p:spPr>
        <p:txBody>
          <a:bodyPr>
            <a:normAutofit/>
          </a:bodyPr>
          <a:lstStyle/>
          <a:p>
            <a:r>
              <a:rPr lang="pl-PL" dirty="0" err="1">
                <a:solidFill>
                  <a:schemeClr val="bg1"/>
                </a:solidFill>
              </a:rPr>
              <a:t>Some</a:t>
            </a:r>
            <a:r>
              <a:rPr lang="pl-PL" dirty="0">
                <a:solidFill>
                  <a:schemeClr val="bg1"/>
                </a:solidFill>
              </a:rPr>
              <a:t> </a:t>
            </a:r>
            <a:r>
              <a:rPr lang="pl-PL" dirty="0" err="1">
                <a:solidFill>
                  <a:schemeClr val="bg1"/>
                </a:solidFill>
              </a:rPr>
              <a:t>applications</a:t>
            </a:r>
            <a:r>
              <a:rPr lang="pl-PL" dirty="0">
                <a:solidFill>
                  <a:schemeClr val="bg1"/>
                </a:solidFill>
              </a:rPr>
              <a:t> </a:t>
            </a:r>
            <a:r>
              <a:rPr lang="pl-PL" dirty="0" err="1">
                <a:solidFill>
                  <a:schemeClr val="bg1"/>
                </a:solidFill>
              </a:rPr>
              <a:t>are</a:t>
            </a:r>
            <a:r>
              <a:rPr lang="pl-PL" dirty="0">
                <a:solidFill>
                  <a:schemeClr val="bg1"/>
                </a:solidFill>
              </a:rPr>
              <a:t> not </a:t>
            </a:r>
            <a:r>
              <a:rPr lang="pl-PL" dirty="0" err="1">
                <a:solidFill>
                  <a:schemeClr val="bg1"/>
                </a:solidFill>
              </a:rPr>
              <a:t>suited</a:t>
            </a:r>
            <a:r>
              <a:rPr lang="pl-PL" dirty="0">
                <a:solidFill>
                  <a:schemeClr val="bg1"/>
                </a:solidFill>
              </a:rPr>
              <a:t> to be run in </a:t>
            </a:r>
            <a:r>
              <a:rPr lang="pl-PL" dirty="0">
                <a:solidFill>
                  <a:schemeClr val="accent2"/>
                </a:solidFill>
              </a:rPr>
              <a:t>CMD </a:t>
            </a:r>
            <a:r>
              <a:rPr lang="pl-PL" dirty="0" err="1">
                <a:solidFill>
                  <a:schemeClr val="bg1"/>
                </a:solidFill>
              </a:rPr>
              <a:t>or</a:t>
            </a:r>
            <a:r>
              <a:rPr lang="pl-PL" dirty="0">
                <a:solidFill>
                  <a:schemeClr val="bg1"/>
                </a:solidFill>
              </a:rPr>
              <a:t> </a:t>
            </a:r>
            <a:r>
              <a:rPr lang="pl-PL" dirty="0">
                <a:solidFill>
                  <a:schemeClr val="accent2"/>
                </a:solidFill>
              </a:rPr>
              <a:t>ENTRYPOINT</a:t>
            </a:r>
            <a:r>
              <a:rPr lang="pl-PL" dirty="0">
                <a:solidFill>
                  <a:schemeClr val="bg1"/>
                </a:solidFill>
              </a:rPr>
              <a:t> and </a:t>
            </a:r>
            <a:r>
              <a:rPr lang="pl-PL" dirty="0" err="1">
                <a:solidFill>
                  <a:schemeClr val="bg1"/>
                </a:solidFill>
              </a:rPr>
              <a:t>require</a:t>
            </a:r>
            <a:r>
              <a:rPr lang="pl-PL" dirty="0">
                <a:solidFill>
                  <a:schemeClr val="bg1"/>
                </a:solidFill>
              </a:rPr>
              <a:t> </a:t>
            </a:r>
            <a:r>
              <a:rPr lang="pl-PL" dirty="0" err="1">
                <a:solidFill>
                  <a:schemeClr val="bg1"/>
                </a:solidFill>
              </a:rPr>
              <a:t>some</a:t>
            </a:r>
            <a:r>
              <a:rPr lang="pl-PL" dirty="0">
                <a:solidFill>
                  <a:schemeClr val="bg1"/>
                </a:solidFill>
              </a:rPr>
              <a:t> </a:t>
            </a:r>
            <a:r>
              <a:rPr lang="pl-PL" dirty="0" err="1">
                <a:solidFill>
                  <a:schemeClr val="bg1"/>
                </a:solidFill>
              </a:rPr>
              <a:t>logic</a:t>
            </a:r>
            <a:r>
              <a:rPr lang="pl-PL" dirty="0">
                <a:solidFill>
                  <a:schemeClr val="bg1"/>
                </a:solidFill>
              </a:rPr>
              <a:t> </a:t>
            </a:r>
            <a:r>
              <a:rPr lang="pl-PL" dirty="0" err="1">
                <a:solidFill>
                  <a:schemeClr val="bg1"/>
                </a:solidFill>
              </a:rPr>
              <a:t>before</a:t>
            </a:r>
            <a:r>
              <a:rPr lang="pl-PL" dirty="0">
                <a:solidFill>
                  <a:schemeClr val="bg1"/>
                </a:solidFill>
              </a:rPr>
              <a:t> </a:t>
            </a:r>
            <a:r>
              <a:rPr lang="pl-PL" dirty="0" err="1">
                <a:solidFill>
                  <a:schemeClr val="bg1"/>
                </a:solidFill>
              </a:rPr>
              <a:t>they</a:t>
            </a:r>
            <a:r>
              <a:rPr lang="pl-PL" dirty="0">
                <a:solidFill>
                  <a:schemeClr val="bg1"/>
                </a:solidFill>
              </a:rPr>
              <a:t> </a:t>
            </a:r>
            <a:r>
              <a:rPr lang="pl-PL" dirty="0" err="1">
                <a:solidFill>
                  <a:schemeClr val="bg1"/>
                </a:solidFill>
              </a:rPr>
              <a:t>can</a:t>
            </a:r>
            <a:r>
              <a:rPr lang="pl-PL" dirty="0">
                <a:solidFill>
                  <a:schemeClr val="bg1"/>
                </a:solidFill>
              </a:rPr>
              <a:t> be </a:t>
            </a:r>
            <a:r>
              <a:rPr lang="pl-PL" dirty="0" err="1">
                <a:solidFill>
                  <a:schemeClr val="bg1"/>
                </a:solidFill>
              </a:rPr>
              <a:t>started</a:t>
            </a:r>
            <a:endParaRPr lang="pl-PL" dirty="0">
              <a:solidFill>
                <a:schemeClr val="bg1"/>
              </a:solidFill>
            </a:endParaRPr>
          </a:p>
          <a:p>
            <a:r>
              <a:rPr lang="pl-PL" sz="3200" dirty="0" err="1">
                <a:solidFill>
                  <a:schemeClr val="bg1"/>
                </a:solidFill>
                <a:ea typeface="Roboto" panose="02000000000000000000" pitchFamily="2" charset="0"/>
              </a:rPr>
              <a:t>Use</a:t>
            </a:r>
            <a:r>
              <a:rPr lang="pl-PL" sz="3200" dirty="0">
                <a:solidFill>
                  <a:schemeClr val="bg1"/>
                </a:solidFill>
                <a:ea typeface="Roboto" panose="02000000000000000000" pitchFamily="2" charset="0"/>
              </a:rPr>
              <a:t> </a:t>
            </a:r>
            <a:r>
              <a:rPr lang="pl-PL" sz="3200" dirty="0" err="1">
                <a:solidFill>
                  <a:schemeClr val="accent2"/>
                </a:solidFill>
                <a:ea typeface="Roboto" panose="02000000000000000000" pitchFamily="2" charset="0"/>
              </a:rPr>
              <a:t>exec</a:t>
            </a:r>
            <a:r>
              <a:rPr lang="pl-PL" sz="3200" dirty="0">
                <a:solidFill>
                  <a:schemeClr val="accent2"/>
                </a:solidFill>
                <a:ea typeface="Roboto" panose="02000000000000000000" pitchFamily="2" charset="0"/>
              </a:rPr>
              <a:t> </a:t>
            </a:r>
            <a:r>
              <a:rPr lang="pl-PL" sz="3200" dirty="0">
                <a:solidFill>
                  <a:schemeClr val="bg1"/>
                </a:solidFill>
                <a:ea typeface="Roboto" panose="02000000000000000000" pitchFamily="2" charset="0"/>
              </a:rPr>
              <a:t>- </a:t>
            </a:r>
            <a:r>
              <a:rPr lang="pl-PL" dirty="0" err="1">
                <a:solidFill>
                  <a:schemeClr val="bg1"/>
                </a:solidFill>
              </a:rPr>
              <a:t>Instead</a:t>
            </a:r>
            <a:r>
              <a:rPr lang="pl-PL" dirty="0">
                <a:solidFill>
                  <a:schemeClr val="bg1"/>
                </a:solidFill>
              </a:rPr>
              <a:t> of </a:t>
            </a:r>
            <a:r>
              <a:rPr lang="pl-PL" dirty="0" err="1">
                <a:solidFill>
                  <a:schemeClr val="bg1"/>
                </a:solidFill>
              </a:rPr>
              <a:t>forking</a:t>
            </a:r>
            <a:r>
              <a:rPr lang="pl-PL" dirty="0">
                <a:solidFill>
                  <a:schemeClr val="bg1"/>
                </a:solidFill>
              </a:rPr>
              <a:t> a </a:t>
            </a:r>
            <a:r>
              <a:rPr lang="pl-PL" dirty="0" err="1">
                <a:solidFill>
                  <a:schemeClr val="bg1"/>
                </a:solidFill>
              </a:rPr>
              <a:t>new</a:t>
            </a:r>
            <a:r>
              <a:rPr lang="pl-PL" dirty="0">
                <a:solidFill>
                  <a:schemeClr val="bg1"/>
                </a:solidFill>
              </a:rPr>
              <a:t> </a:t>
            </a:r>
            <a:r>
              <a:rPr lang="pl-PL" dirty="0" err="1">
                <a:solidFill>
                  <a:schemeClr val="bg1"/>
                </a:solidFill>
              </a:rPr>
              <a:t>process</a:t>
            </a:r>
            <a:r>
              <a:rPr lang="pl-PL" dirty="0">
                <a:solidFill>
                  <a:schemeClr val="bg1"/>
                </a:solidFill>
              </a:rPr>
              <a:t> from the </a:t>
            </a:r>
            <a:r>
              <a:rPr lang="pl-PL" dirty="0" err="1">
                <a:solidFill>
                  <a:schemeClr val="bg1"/>
                </a:solidFill>
              </a:rPr>
              <a:t>existing</a:t>
            </a:r>
            <a:r>
              <a:rPr lang="pl-PL" dirty="0">
                <a:solidFill>
                  <a:schemeClr val="bg1"/>
                </a:solidFill>
              </a:rPr>
              <a:t> </a:t>
            </a:r>
            <a:r>
              <a:rPr lang="pl-PL" dirty="0" err="1">
                <a:solidFill>
                  <a:schemeClr val="bg1"/>
                </a:solidFill>
              </a:rPr>
              <a:t>bash</a:t>
            </a:r>
            <a:r>
              <a:rPr lang="pl-PL" dirty="0">
                <a:solidFill>
                  <a:schemeClr val="bg1"/>
                </a:solidFill>
              </a:rPr>
              <a:t> </a:t>
            </a:r>
            <a:r>
              <a:rPr lang="pl-PL" dirty="0" err="1">
                <a:solidFill>
                  <a:schemeClr val="bg1"/>
                </a:solidFill>
              </a:rPr>
              <a:t>it</a:t>
            </a:r>
            <a:r>
              <a:rPr lang="pl-PL" dirty="0">
                <a:solidFill>
                  <a:schemeClr val="bg1"/>
                </a:solidFill>
              </a:rPr>
              <a:t> </a:t>
            </a:r>
            <a:r>
              <a:rPr lang="pl-PL" dirty="0" err="1">
                <a:solidFill>
                  <a:schemeClr val="bg1"/>
                </a:solidFill>
              </a:rPr>
              <a:t>replaces</a:t>
            </a:r>
            <a:r>
              <a:rPr lang="pl-PL" dirty="0">
                <a:solidFill>
                  <a:schemeClr val="bg1"/>
                </a:solidFill>
              </a:rPr>
              <a:t> the </a:t>
            </a:r>
            <a:r>
              <a:rPr lang="pl-PL" dirty="0" err="1">
                <a:solidFill>
                  <a:schemeClr val="bg1"/>
                </a:solidFill>
              </a:rPr>
              <a:t>shell</a:t>
            </a:r>
            <a:endParaRPr lang="pl-PL" dirty="0">
              <a:solidFill>
                <a:schemeClr val="bg1"/>
              </a:solidFill>
            </a:endParaRPr>
          </a:p>
          <a:p>
            <a:pPr marL="0" indent="0">
              <a:buNone/>
            </a:pPr>
            <a:r>
              <a:rPr lang="pl-PL" dirty="0">
                <a:solidFill>
                  <a:schemeClr val="bg1"/>
                </a:solidFill>
              </a:rPr>
              <a:t>   </a:t>
            </a:r>
          </a:p>
          <a:p>
            <a:pPr marL="0" indent="0">
              <a:buNone/>
            </a:pPr>
            <a:r>
              <a:rPr lang="pl-PL" dirty="0" err="1">
                <a:solidFill>
                  <a:schemeClr val="bg1"/>
                </a:solidFill>
              </a:rPr>
              <a:t>Use</a:t>
            </a:r>
            <a:r>
              <a:rPr lang="pl-PL" dirty="0">
                <a:solidFill>
                  <a:schemeClr val="bg1"/>
                </a:solidFill>
              </a:rPr>
              <a:t>: </a:t>
            </a:r>
          </a:p>
          <a:p>
            <a:pPr marL="0" indent="0">
              <a:buNone/>
            </a:pPr>
            <a:endParaRPr lang="pl-PL" dirty="0">
              <a:solidFill>
                <a:schemeClr val="bg1"/>
              </a:solidFill>
            </a:endParaRPr>
          </a:p>
          <a:p>
            <a:pPr marL="0" indent="0">
              <a:buNone/>
            </a:pPr>
            <a:r>
              <a:rPr lang="pl-PL" dirty="0" err="1">
                <a:solidFill>
                  <a:schemeClr val="bg1"/>
                </a:solidFill>
              </a:rPr>
              <a:t>Instead</a:t>
            </a:r>
            <a:r>
              <a:rPr lang="pl-PL" dirty="0">
                <a:solidFill>
                  <a:schemeClr val="bg1"/>
                </a:solidFill>
              </a:rPr>
              <a:t> of:</a:t>
            </a:r>
          </a:p>
          <a:p>
            <a:pPr marL="0" indent="0">
              <a:buNone/>
            </a:pPr>
            <a:endParaRPr lang="pl-PL" dirty="0">
              <a:solidFill>
                <a:schemeClr val="bg1"/>
              </a:solidFill>
            </a:endParaRPr>
          </a:p>
          <a:p>
            <a:endParaRPr lang="pl-PL" dirty="0">
              <a:solidFill>
                <a:schemeClr val="bg1"/>
              </a:solidFill>
            </a:endParaRPr>
          </a:p>
          <a:p>
            <a:endParaRPr lang="en-US" sz="3200" dirty="0">
              <a:solidFill>
                <a:schemeClr val="bg1"/>
              </a:solidFill>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Signaling</a:t>
            </a:r>
            <a:r>
              <a:rPr lang="pl-PL" dirty="0">
                <a:solidFill>
                  <a:schemeClr val="bg1"/>
                </a:solidFill>
                <a:ea typeface="Roboto" panose="02000000000000000000" pitchFamily="2" charset="0"/>
              </a:rPr>
              <a:t> – </a:t>
            </a:r>
            <a:r>
              <a:rPr lang="pl-PL" dirty="0" err="1">
                <a:solidFill>
                  <a:schemeClr val="bg1"/>
                </a:solidFill>
                <a:ea typeface="Roboto" panose="02000000000000000000" pitchFamily="2" charset="0"/>
              </a:rPr>
              <a:t>Script</a:t>
            </a:r>
            <a:r>
              <a:rPr lang="pl-PL" dirty="0">
                <a:solidFill>
                  <a:schemeClr val="bg1"/>
                </a:solidFill>
                <a:ea typeface="Roboto" panose="02000000000000000000" pitchFamily="2" charset="0"/>
              </a:rPr>
              <a:t> as </a:t>
            </a:r>
            <a:r>
              <a:rPr lang="pl-PL" dirty="0" err="1">
                <a:solidFill>
                  <a:schemeClr val="bg1"/>
                </a:solidFill>
                <a:ea typeface="Roboto" panose="02000000000000000000" pitchFamily="2" charset="0"/>
              </a:rPr>
              <a:t>Entrypoint</a:t>
            </a:r>
            <a:endParaRPr lang="pl-PL" dirty="0">
              <a:solidFill>
                <a:schemeClr val="bg1"/>
              </a:solidFill>
              <a:ea typeface="Roboto" panose="02000000000000000000" pitchFamily="2" charset="0"/>
            </a:endParaRPr>
          </a:p>
        </p:txBody>
      </p:sp>
      <p:sp>
        <p:nvSpPr>
          <p:cNvPr id="7" name="TextBox 6">
            <a:extLst>
              <a:ext uri="{FF2B5EF4-FFF2-40B4-BE49-F238E27FC236}">
                <a16:creationId xmlns:a16="http://schemas.microsoft.com/office/drawing/2014/main" id="{52F7EEDE-3183-9C4B-9E05-FB5D8754B8A3}"/>
              </a:ext>
            </a:extLst>
          </p:cNvPr>
          <p:cNvSpPr txBox="1"/>
          <p:nvPr/>
        </p:nvSpPr>
        <p:spPr>
          <a:xfrm>
            <a:off x="838200" y="4692175"/>
            <a:ext cx="10515599" cy="461665"/>
          </a:xfrm>
          <a:prstGeom prst="rect">
            <a:avLst/>
          </a:prstGeom>
          <a:solidFill>
            <a:srgbClr val="424242"/>
          </a:solidFill>
        </p:spPr>
        <p:txBody>
          <a:bodyPr wrap="square" rtlCol="0">
            <a:spAutoFit/>
          </a:bodyPr>
          <a:lstStyle/>
          <a:p>
            <a:r>
              <a:rPr lang="pl-PL" sz="2400" dirty="0" err="1">
                <a:solidFill>
                  <a:srgbClr val="DCDCAA"/>
                </a:solidFill>
                <a:latin typeface="Menlo" panose="020B0609030804020204" pitchFamily="49" charset="0"/>
              </a:rPr>
              <a:t>exec</a:t>
            </a:r>
            <a:r>
              <a:rPr lang="pl-PL" sz="2400" dirty="0">
                <a:solidFill>
                  <a:srgbClr val="D4D4D4"/>
                </a:solidFill>
                <a:latin typeface="Menlo" panose="020B0609030804020204" pitchFamily="49" charset="0"/>
              </a:rPr>
              <a:t> </a:t>
            </a:r>
            <a:r>
              <a:rPr lang="pl-PL" sz="2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pl-PL" sz="2400" dirty="0" err="1">
                <a:solidFill>
                  <a:schemeClr val="bg1"/>
                </a:solidFill>
                <a:latin typeface="Menlo" panose="020B0609030804020204" pitchFamily="49" charset="0"/>
                <a:ea typeface="Menlo" panose="020B0609030804020204" pitchFamily="49" charset="0"/>
                <a:cs typeface="Menlo" panose="020B0609030804020204" pitchFamily="49" charset="0"/>
              </a:rPr>
              <a:t>app</a:t>
            </a:r>
            <a:r>
              <a:rPr lang="pl-PL" sz="2400" dirty="0">
                <a:solidFill>
                  <a:schemeClr val="bg1"/>
                </a:solidFill>
                <a:latin typeface="Menlo" panose="020B0609030804020204" pitchFamily="49" charset="0"/>
                <a:ea typeface="Menlo" panose="020B0609030804020204" pitchFamily="49" charset="0"/>
                <a:cs typeface="Menlo" panose="020B0609030804020204" pitchFamily="49" charset="0"/>
              </a:rPr>
              <a:t>/bin/</a:t>
            </a:r>
            <a:r>
              <a:rPr lang="pl-PL" sz="2400" dirty="0" err="1">
                <a:solidFill>
                  <a:schemeClr val="bg1"/>
                </a:solidFill>
                <a:latin typeface="Menlo" panose="020B0609030804020204" pitchFamily="49" charset="0"/>
                <a:ea typeface="Menlo" panose="020B0609030804020204" pitchFamily="49" charset="0"/>
                <a:cs typeface="Menlo" panose="020B0609030804020204" pitchFamily="49" charset="0"/>
              </a:rPr>
              <a:t>your-app</a:t>
            </a:r>
            <a:r>
              <a:rPr lang="pl-PL" sz="2400" dirty="0">
                <a:solidFill>
                  <a:schemeClr val="bg1"/>
                </a:solidFill>
                <a:latin typeface="Menlo" panose="020B0609030804020204" pitchFamily="49" charset="0"/>
                <a:ea typeface="Menlo" panose="020B0609030804020204" pitchFamily="49" charset="0"/>
                <a:cs typeface="Menlo" panose="020B0609030804020204" pitchFamily="49" charset="0"/>
              </a:rPr>
              <a:t> </a:t>
            </a:r>
            <a:endParaRPr lang="pl-PL" sz="2200" dirty="0">
              <a:solidFill>
                <a:schemeClr val="bg1"/>
              </a:solidFill>
              <a:latin typeface="Menlo" panose="020B0609030804020204" pitchFamily="49" charset="0"/>
              <a:ea typeface="Menlo" panose="020B0609030804020204" pitchFamily="49" charset="0"/>
              <a:cs typeface="Menlo" panose="020B0609030804020204" pitchFamily="49" charset="0"/>
            </a:endParaRPr>
          </a:p>
        </p:txBody>
      </p:sp>
      <p:sp>
        <p:nvSpPr>
          <p:cNvPr id="8" name="TextBox 7">
            <a:extLst>
              <a:ext uri="{FF2B5EF4-FFF2-40B4-BE49-F238E27FC236}">
                <a16:creationId xmlns:a16="http://schemas.microsoft.com/office/drawing/2014/main" id="{A396894C-D5FD-7042-A730-D04F2E017E29}"/>
              </a:ext>
            </a:extLst>
          </p:cNvPr>
          <p:cNvSpPr txBox="1"/>
          <p:nvPr/>
        </p:nvSpPr>
        <p:spPr>
          <a:xfrm>
            <a:off x="838200" y="5779863"/>
            <a:ext cx="10515599" cy="461665"/>
          </a:xfrm>
          <a:prstGeom prst="rect">
            <a:avLst/>
          </a:prstGeom>
          <a:solidFill>
            <a:srgbClr val="424242"/>
          </a:solidFill>
        </p:spPr>
        <p:txBody>
          <a:bodyPr wrap="square" rtlCol="0">
            <a:spAutoFit/>
          </a:bodyPr>
          <a:lstStyle/>
          <a:p>
            <a:r>
              <a:rPr lang="pl-PL" sz="24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pl-PL" sz="2400" dirty="0" err="1">
                <a:solidFill>
                  <a:schemeClr val="bg1"/>
                </a:solidFill>
                <a:latin typeface="Menlo" panose="020B0609030804020204" pitchFamily="49" charset="0"/>
                <a:ea typeface="Menlo" panose="020B0609030804020204" pitchFamily="49" charset="0"/>
                <a:cs typeface="Menlo" panose="020B0609030804020204" pitchFamily="49" charset="0"/>
              </a:rPr>
              <a:t>app</a:t>
            </a:r>
            <a:r>
              <a:rPr lang="pl-PL" sz="2400" dirty="0">
                <a:solidFill>
                  <a:schemeClr val="bg1"/>
                </a:solidFill>
                <a:latin typeface="Menlo" panose="020B0609030804020204" pitchFamily="49" charset="0"/>
                <a:ea typeface="Menlo" panose="020B0609030804020204" pitchFamily="49" charset="0"/>
                <a:cs typeface="Menlo" panose="020B0609030804020204" pitchFamily="49" charset="0"/>
              </a:rPr>
              <a:t>/bin/</a:t>
            </a:r>
            <a:r>
              <a:rPr lang="pl-PL" sz="2400" dirty="0" err="1">
                <a:solidFill>
                  <a:schemeClr val="bg1"/>
                </a:solidFill>
                <a:latin typeface="Menlo" panose="020B0609030804020204" pitchFamily="49" charset="0"/>
                <a:ea typeface="Menlo" panose="020B0609030804020204" pitchFamily="49" charset="0"/>
                <a:cs typeface="Menlo" panose="020B0609030804020204" pitchFamily="49" charset="0"/>
              </a:rPr>
              <a:t>your-app</a:t>
            </a:r>
            <a:r>
              <a:rPr lang="pl-PL" sz="2400" dirty="0">
                <a:solidFill>
                  <a:schemeClr val="bg1"/>
                </a:solidFill>
                <a:latin typeface="Menlo" panose="020B0609030804020204" pitchFamily="49" charset="0"/>
                <a:ea typeface="Menlo" panose="020B0609030804020204" pitchFamily="49" charset="0"/>
                <a:cs typeface="Menlo" panose="020B0609030804020204" pitchFamily="49" charset="0"/>
              </a:rPr>
              <a:t> </a:t>
            </a:r>
            <a:endParaRPr lang="pl-PL" sz="2200" dirty="0">
              <a:solidFill>
                <a:schemeClr val="bg1"/>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28924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pPr>
              <a:buClr>
                <a:schemeClr val="accent1"/>
              </a:buClr>
            </a:pPr>
            <a:r>
              <a:rPr lang="pl-PL" dirty="0" err="1">
                <a:solidFill>
                  <a:schemeClr val="bg2"/>
                </a:solidFill>
              </a:rPr>
              <a:t>Use</a:t>
            </a:r>
            <a:r>
              <a:rPr lang="pl-PL" dirty="0">
                <a:solidFill>
                  <a:schemeClr val="bg2"/>
                </a:solidFill>
              </a:rPr>
              <a:t> the </a:t>
            </a:r>
            <a:r>
              <a:rPr lang="pl-PL" dirty="0" err="1">
                <a:solidFill>
                  <a:schemeClr val="bg2"/>
                </a:solidFill>
              </a:rPr>
              <a:t>exec</a:t>
            </a:r>
            <a:r>
              <a:rPr lang="pl-PL" dirty="0">
                <a:solidFill>
                  <a:schemeClr val="bg2"/>
                </a:solidFill>
              </a:rPr>
              <a:t>/JSON </a:t>
            </a:r>
            <a:r>
              <a:rPr lang="pl-PL" dirty="0" err="1">
                <a:solidFill>
                  <a:schemeClr val="bg2"/>
                </a:solidFill>
              </a:rPr>
              <a:t>array</a:t>
            </a:r>
            <a:r>
              <a:rPr lang="pl-PL" dirty="0">
                <a:solidFill>
                  <a:schemeClr val="bg2"/>
                </a:solidFill>
              </a:rPr>
              <a:t> form of ENTRYPOINT.</a:t>
            </a:r>
          </a:p>
          <a:p>
            <a:pPr>
              <a:buClr>
                <a:schemeClr val="accent1"/>
              </a:buClr>
            </a:pPr>
            <a:r>
              <a:rPr lang="en-GB" dirty="0">
                <a:solidFill>
                  <a:schemeClr val="bg1"/>
                </a:solidFill>
              </a:rPr>
              <a:t>When Docker detects the JSON syntax, it runs the arguments directly, without a shell.</a:t>
            </a:r>
            <a:endParaRPr lang="pl-PL" dirty="0">
              <a:solidFill>
                <a:schemeClr val="bg1"/>
              </a:solidFill>
            </a:endParaRPr>
          </a:p>
          <a:p>
            <a:pPr>
              <a:buClr>
                <a:schemeClr val="accent1"/>
              </a:buClr>
            </a:pPr>
            <a:r>
              <a:rPr lang="pl-PL" dirty="0" err="1">
                <a:solidFill>
                  <a:schemeClr val="bg2"/>
                </a:solidFill>
              </a:rPr>
              <a:t>Use</a:t>
            </a:r>
            <a:r>
              <a:rPr lang="pl-PL" dirty="0">
                <a:solidFill>
                  <a:schemeClr val="bg2"/>
                </a:solidFill>
              </a:rPr>
              <a:t> </a:t>
            </a:r>
            <a:r>
              <a:rPr lang="pl-PL" dirty="0" err="1">
                <a:solidFill>
                  <a:schemeClr val="bg2"/>
                </a:solidFill>
              </a:rPr>
              <a:t>exec</a:t>
            </a:r>
            <a:r>
              <a:rPr lang="pl-PL" dirty="0">
                <a:solidFill>
                  <a:schemeClr val="bg2"/>
                </a:solidFill>
              </a:rPr>
              <a:t> in </a:t>
            </a:r>
            <a:r>
              <a:rPr lang="pl-PL" dirty="0" err="1">
                <a:solidFill>
                  <a:schemeClr val="bg2"/>
                </a:solidFill>
              </a:rPr>
              <a:t>shell</a:t>
            </a:r>
            <a:r>
              <a:rPr lang="pl-PL" dirty="0">
                <a:solidFill>
                  <a:schemeClr val="bg2"/>
                </a:solidFill>
              </a:rPr>
              <a:t> </a:t>
            </a:r>
            <a:r>
              <a:rPr lang="pl-PL" dirty="0" err="1">
                <a:solidFill>
                  <a:schemeClr val="bg2"/>
                </a:solidFill>
              </a:rPr>
              <a:t>entrypoints</a:t>
            </a:r>
            <a:r>
              <a:rPr lang="pl-PL" dirty="0">
                <a:solidFill>
                  <a:schemeClr val="bg2"/>
                </a:solidFill>
              </a:rPr>
              <a:t>.</a:t>
            </a:r>
          </a:p>
          <a:p>
            <a:pPr>
              <a:buClr>
                <a:schemeClr val="accent1"/>
              </a:buClr>
            </a:pPr>
            <a:r>
              <a:rPr lang="pl-PL" dirty="0" err="1">
                <a:solidFill>
                  <a:schemeClr val="bg2"/>
                </a:solidFill>
              </a:rPr>
              <a:t>Don’t</a:t>
            </a:r>
            <a:r>
              <a:rPr lang="pl-PL" dirty="0">
                <a:solidFill>
                  <a:schemeClr val="bg2"/>
                </a:solidFill>
              </a:rPr>
              <a:t> </a:t>
            </a:r>
            <a:r>
              <a:rPr lang="pl-PL" dirty="0" err="1">
                <a:solidFill>
                  <a:schemeClr val="bg2"/>
                </a:solidFill>
              </a:rPr>
              <a:t>pipe</a:t>
            </a:r>
            <a:r>
              <a:rPr lang="pl-PL" dirty="0">
                <a:solidFill>
                  <a:schemeClr val="bg2"/>
                </a:solidFill>
              </a:rPr>
              <a:t> </a:t>
            </a:r>
            <a:r>
              <a:rPr lang="pl-PL" dirty="0" err="1">
                <a:solidFill>
                  <a:schemeClr val="bg2"/>
                </a:solidFill>
              </a:rPr>
              <a:t>your</a:t>
            </a:r>
            <a:r>
              <a:rPr lang="pl-PL" dirty="0">
                <a:solidFill>
                  <a:schemeClr val="bg2"/>
                </a:solidFill>
              </a:rPr>
              <a:t> </a:t>
            </a:r>
            <a:r>
              <a:rPr lang="pl-PL" dirty="0" err="1">
                <a:solidFill>
                  <a:schemeClr val="bg2"/>
                </a:solidFill>
              </a:rPr>
              <a:t>application’s</a:t>
            </a:r>
            <a:r>
              <a:rPr lang="pl-PL" dirty="0">
                <a:solidFill>
                  <a:schemeClr val="bg2"/>
                </a:solidFill>
              </a:rPr>
              <a:t> </a:t>
            </a:r>
            <a:r>
              <a:rPr lang="pl-PL" dirty="0" err="1">
                <a:solidFill>
                  <a:schemeClr val="bg2"/>
                </a:solidFill>
              </a:rPr>
              <a:t>output</a:t>
            </a:r>
            <a:r>
              <a:rPr lang="pl-PL" dirty="0">
                <a:solidFill>
                  <a:schemeClr val="bg2"/>
                </a:solidFill>
              </a:rPr>
              <a:t>.</a:t>
            </a:r>
          </a:p>
          <a:p>
            <a:pPr>
              <a:buClr>
                <a:schemeClr val="accent1"/>
              </a:buClr>
            </a:pPr>
            <a:r>
              <a:rPr lang="pl-PL" dirty="0" err="1">
                <a:solidFill>
                  <a:schemeClr val="bg2"/>
                </a:solidFill>
              </a:rPr>
              <a:t>Avoid</a:t>
            </a:r>
            <a:r>
              <a:rPr lang="pl-PL" dirty="0">
                <a:solidFill>
                  <a:schemeClr val="bg2"/>
                </a:solidFill>
              </a:rPr>
              <a:t> </a:t>
            </a:r>
            <a:r>
              <a:rPr lang="pl-PL" dirty="0" err="1">
                <a:solidFill>
                  <a:schemeClr val="bg2"/>
                </a:solidFill>
              </a:rPr>
              <a:t>being</a:t>
            </a:r>
            <a:r>
              <a:rPr lang="pl-PL" dirty="0">
                <a:solidFill>
                  <a:schemeClr val="bg2"/>
                </a:solidFill>
              </a:rPr>
              <a:t> PID 1.</a:t>
            </a:r>
          </a:p>
          <a:p>
            <a:pPr>
              <a:buClr>
                <a:schemeClr val="accent1"/>
              </a:buClr>
            </a:pPr>
            <a:r>
              <a:rPr lang="pl-PL" dirty="0" err="1">
                <a:solidFill>
                  <a:schemeClr val="bg2"/>
                </a:solidFill>
              </a:rPr>
              <a:t>Listen</a:t>
            </a:r>
            <a:r>
              <a:rPr lang="pl-PL" dirty="0">
                <a:solidFill>
                  <a:schemeClr val="bg2"/>
                </a:solidFill>
              </a:rPr>
              <a:t> for SIGTERM </a:t>
            </a:r>
            <a:r>
              <a:rPr lang="pl-PL" dirty="0" err="1">
                <a:solidFill>
                  <a:schemeClr val="bg2"/>
                </a:solidFill>
              </a:rPr>
              <a:t>or</a:t>
            </a:r>
            <a:r>
              <a:rPr lang="pl-PL" dirty="0">
                <a:solidFill>
                  <a:schemeClr val="bg2"/>
                </a:solidFill>
              </a:rPr>
              <a:t> set STOPSIGNAL in </a:t>
            </a:r>
            <a:r>
              <a:rPr lang="pl-PL" dirty="0" err="1">
                <a:solidFill>
                  <a:schemeClr val="bg2"/>
                </a:solidFill>
              </a:rPr>
              <a:t>your</a:t>
            </a:r>
            <a:r>
              <a:rPr lang="pl-PL" dirty="0">
                <a:solidFill>
                  <a:schemeClr val="bg2"/>
                </a:solidFill>
              </a:rPr>
              <a:t> </a:t>
            </a:r>
            <a:r>
              <a:rPr lang="pl-PL" dirty="0" err="1">
                <a:solidFill>
                  <a:schemeClr val="bg2"/>
                </a:solidFill>
              </a:rPr>
              <a:t>Dockerfile</a:t>
            </a:r>
            <a:r>
              <a:rPr lang="pl-PL" dirty="0">
                <a:solidFill>
                  <a:schemeClr val="bg2"/>
                </a:solidFill>
              </a:rPr>
              <a:t>.</a:t>
            </a:r>
          </a:p>
          <a:p>
            <a:pPr>
              <a:buClr>
                <a:schemeClr val="accent1"/>
              </a:buClr>
            </a:pPr>
            <a:endParaRPr lang="en-US" sz="3200" dirty="0">
              <a:solidFill>
                <a:schemeClr val="bg2"/>
              </a:solidFill>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Signaling</a:t>
            </a:r>
            <a:r>
              <a:rPr lang="pl-PL" dirty="0">
                <a:solidFill>
                  <a:schemeClr val="bg1"/>
                </a:solidFill>
                <a:ea typeface="Roboto" panose="02000000000000000000" pitchFamily="2" charset="0"/>
              </a:rPr>
              <a:t> part - </a:t>
            </a:r>
            <a:r>
              <a:rPr lang="pl-PL" dirty="0" err="1">
                <a:solidFill>
                  <a:schemeClr val="bg1"/>
                </a:solidFill>
                <a:ea typeface="Roboto" panose="02000000000000000000" pitchFamily="2" charset="0"/>
              </a:rPr>
              <a:t>summary</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200250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Our</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Dockerfile</a:t>
            </a:r>
            <a:r>
              <a:rPr lang="pl-PL" dirty="0">
                <a:solidFill>
                  <a:schemeClr val="bg1"/>
                </a:solidFill>
                <a:ea typeface="Roboto" panose="02000000000000000000" pitchFamily="2" charset="0"/>
              </a:rPr>
              <a:t> v2</a:t>
            </a:r>
          </a:p>
        </p:txBody>
      </p:sp>
      <p:sp>
        <p:nvSpPr>
          <p:cNvPr id="6" name="TextBox 5">
            <a:extLst>
              <a:ext uri="{FF2B5EF4-FFF2-40B4-BE49-F238E27FC236}">
                <a16:creationId xmlns:a16="http://schemas.microsoft.com/office/drawing/2014/main" id="{EFBF95D7-8F86-A445-9A91-A83B3840FE0F}"/>
              </a:ext>
            </a:extLst>
          </p:cNvPr>
          <p:cNvSpPr txBox="1"/>
          <p:nvPr/>
        </p:nvSpPr>
        <p:spPr>
          <a:xfrm>
            <a:off x="838200" y="1690688"/>
            <a:ext cx="10515599" cy="2862322"/>
          </a:xfrm>
          <a:prstGeom prst="rect">
            <a:avLst/>
          </a:prstGeom>
          <a:solidFill>
            <a:srgbClr val="424242"/>
          </a:solidFill>
        </p:spPr>
        <p:txBody>
          <a:bodyPr wrap="square" rtlCol="0">
            <a:spAutoFit/>
          </a:bodyPr>
          <a:lstStyle/>
          <a:p>
            <a:r>
              <a:rPr lang="pl-PL" sz="2000" dirty="0">
                <a:solidFill>
                  <a:srgbClr val="569CD6"/>
                </a:solidFill>
                <a:latin typeface="Menlo" panose="020B0609030804020204" pitchFamily="49" charset="0"/>
              </a:rPr>
              <a:t>FROM</a:t>
            </a:r>
            <a:r>
              <a:rPr lang="pl-PL" sz="2000" dirty="0">
                <a:solidFill>
                  <a:srgbClr val="D4D4D4"/>
                </a:solidFill>
                <a:latin typeface="Menlo" panose="020B0609030804020204" pitchFamily="49" charset="0"/>
              </a:rPr>
              <a:t> </a:t>
            </a:r>
            <a:r>
              <a:rPr lang="pl-PL" sz="2000" dirty="0" err="1">
                <a:solidFill>
                  <a:srgbClr val="D4D4D4"/>
                </a:solidFill>
                <a:latin typeface="Menlo" panose="020B0609030804020204" pitchFamily="49" charset="0"/>
              </a:rPr>
              <a:t>parrotstream</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ubuntu-java</a:t>
            </a:r>
            <a:endParaRPr lang="pl-PL" sz="2000" dirty="0">
              <a:solidFill>
                <a:srgbClr val="D4D4D4"/>
              </a:solidFill>
              <a:latin typeface="Menlo" panose="020B0609030804020204" pitchFamily="49" charset="0"/>
            </a:endParaRP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RUN</a:t>
            </a:r>
            <a:r>
              <a:rPr lang="pl-PL" sz="2000" dirty="0">
                <a:solidFill>
                  <a:srgbClr val="D4D4D4"/>
                </a:solidFill>
                <a:latin typeface="Menlo" panose="020B0609030804020204" pitchFamily="49" charset="0"/>
              </a:rPr>
              <a:t> </a:t>
            </a:r>
            <a:r>
              <a:rPr lang="pl-PL" sz="2000" dirty="0" err="1">
                <a:solidFill>
                  <a:srgbClr val="D4D4D4"/>
                </a:solidFill>
                <a:latin typeface="Menlo" panose="020B0609030804020204" pitchFamily="49" charset="0"/>
              </a:rPr>
              <a:t>mkdir</a:t>
            </a:r>
            <a:r>
              <a:rPr lang="pl-PL" sz="2000" dirty="0">
                <a:solidFill>
                  <a:srgbClr val="D4D4D4"/>
                </a:solidFill>
                <a:latin typeface="Menlo" panose="020B0609030804020204" pitchFamily="49" charset="0"/>
              </a:rPr>
              <a:t> -p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endParaRPr lang="pl-PL" sz="2000" dirty="0">
              <a:solidFill>
                <a:srgbClr val="D4D4D4"/>
              </a:solidFill>
              <a:latin typeface="Menlo" panose="020B0609030804020204" pitchFamily="49" charset="0"/>
            </a:endParaRP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COPY</a:t>
            </a:r>
            <a:r>
              <a:rPr lang="pl-PL" sz="2000" dirty="0">
                <a:solidFill>
                  <a:srgbClr val="D4D4D4"/>
                </a:solidFill>
                <a:latin typeface="Menlo" panose="020B0609030804020204" pitchFamily="49" charset="0"/>
              </a:rPr>
              <a:t> target/users-app-1.0.jar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r>
              <a:rPr lang="pl-PL" sz="2000" dirty="0">
                <a:solidFill>
                  <a:srgbClr val="D4D4D4"/>
                </a:solidFill>
                <a:latin typeface="Menlo" panose="020B0609030804020204" pitchFamily="49" charset="0"/>
              </a:rPr>
              <a:t>/users-app-1.0.jar</a:t>
            </a: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CMD</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usr</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lib</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jvm</a:t>
            </a:r>
            <a:r>
              <a:rPr lang="pl-PL" sz="2000" dirty="0">
                <a:solidFill>
                  <a:srgbClr val="CE9178"/>
                </a:solidFill>
                <a:latin typeface="Menlo" panose="020B0609030804020204" pitchFamily="49" charset="0"/>
              </a:rPr>
              <a:t>/java-8-oracle/bin/</a:t>
            </a:r>
            <a:r>
              <a:rPr lang="pl-PL" sz="2000" dirty="0" err="1">
                <a:solidFill>
                  <a:srgbClr val="CE9178"/>
                </a:solidFill>
                <a:latin typeface="Menlo" panose="020B0609030804020204" pitchFamily="49" charset="0"/>
              </a:rPr>
              <a:t>java</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XshowSettings:VM</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XX:NativeMemoryTracking</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summary</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"-jar"</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var</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users-app</a:t>
            </a:r>
            <a:r>
              <a:rPr lang="pl-PL" sz="2000" dirty="0">
                <a:solidFill>
                  <a:srgbClr val="CE9178"/>
                </a:solidFill>
                <a:latin typeface="Menlo" panose="020B0609030804020204" pitchFamily="49" charset="0"/>
              </a:rPr>
              <a:t>/users-app-1.0.jar"</a:t>
            </a:r>
            <a:r>
              <a:rPr lang="pl-PL" sz="2000" dirty="0">
                <a:solidFill>
                  <a:srgbClr val="D4D4D4"/>
                </a:solidFill>
                <a:latin typeface="Menlo" panose="020B0609030804020204" pitchFamily="49" charset="0"/>
              </a:rPr>
              <a:t>]</a:t>
            </a:r>
          </a:p>
        </p:txBody>
      </p:sp>
    </p:spTree>
    <p:extLst>
      <p:ext uri="{BB962C8B-B14F-4D97-AF65-F5344CB8AC3E}">
        <p14:creationId xmlns:p14="http://schemas.microsoft.com/office/powerpoint/2010/main" val="2534381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pPr marL="0" indent="0">
              <a:buNone/>
            </a:pPr>
            <a:r>
              <a:rPr lang="en-US" sz="2000" dirty="0">
                <a:solidFill>
                  <a:schemeClr val="bg1"/>
                </a:solidFill>
                <a:ea typeface="Roboto" panose="02000000000000000000" pitchFamily="2" charset="0"/>
                <a:cs typeface="Calibri" panose="020F0502020204030204" pitchFamily="34" charset="0"/>
              </a:rPr>
              <a:t>Mateusz </a:t>
            </a:r>
            <a:r>
              <a:rPr lang="en-US" sz="2000" dirty="0" err="1">
                <a:solidFill>
                  <a:schemeClr val="bg1"/>
                </a:solidFill>
                <a:ea typeface="Roboto" panose="02000000000000000000" pitchFamily="2" charset="0"/>
                <a:cs typeface="Calibri" panose="020F0502020204030204" pitchFamily="34" charset="0"/>
              </a:rPr>
              <a:t>Dymiński</a:t>
            </a:r>
            <a:r>
              <a:rPr lang="en-US" sz="2000" dirty="0">
                <a:solidFill>
                  <a:schemeClr val="bg1"/>
                </a:solidFill>
                <a:ea typeface="Roboto" panose="02000000000000000000" pitchFamily="2" charset="0"/>
                <a:cs typeface="Calibri" panose="020F0502020204030204" pitchFamily="34" charset="0"/>
              </a:rPr>
              <a:t>	</a:t>
            </a:r>
          </a:p>
          <a:p>
            <a:pPr>
              <a:buClr>
                <a:srgbClr val="00B0F0"/>
              </a:buClr>
            </a:pPr>
            <a:r>
              <a:rPr lang="en-US" sz="2000" dirty="0">
                <a:solidFill>
                  <a:schemeClr val="bg1"/>
                </a:solidFill>
                <a:ea typeface="Roboto" panose="02000000000000000000" pitchFamily="2" charset="0"/>
                <a:cs typeface="Calibri" panose="020F0502020204030204" pitchFamily="34" charset="0"/>
              </a:rPr>
              <a:t>Software Developer at Nokia</a:t>
            </a:r>
          </a:p>
          <a:p>
            <a:pPr>
              <a:buClr>
                <a:srgbClr val="00B0F0"/>
              </a:buClr>
            </a:pPr>
            <a:r>
              <a:rPr lang="en-US" sz="2000" dirty="0">
                <a:solidFill>
                  <a:schemeClr val="bg1"/>
                </a:solidFill>
                <a:ea typeface="Roboto" panose="02000000000000000000" pitchFamily="2" charset="0"/>
                <a:cs typeface="Calibri" panose="020F0502020204030204" pitchFamily="34" charset="0"/>
              </a:rPr>
              <a:t>8+ exp with Java</a:t>
            </a:r>
          </a:p>
          <a:p>
            <a:pPr>
              <a:buClr>
                <a:srgbClr val="00B0F0"/>
              </a:buClr>
            </a:pPr>
            <a:r>
              <a:rPr lang="en-US" sz="2000" dirty="0">
                <a:solidFill>
                  <a:schemeClr val="bg1"/>
                </a:solidFill>
                <a:ea typeface="Roboto" panose="02000000000000000000" pitchFamily="2" charset="0"/>
                <a:cs typeface="Calibri" panose="020F0502020204030204" pitchFamily="34" charset="0"/>
              </a:rPr>
              <a:t>5+ exp with Go</a:t>
            </a:r>
          </a:p>
          <a:p>
            <a:pPr>
              <a:buClr>
                <a:srgbClr val="00B0F0"/>
              </a:buClr>
            </a:pPr>
            <a:r>
              <a:rPr lang="en-US" sz="2000" dirty="0">
                <a:solidFill>
                  <a:schemeClr val="bg1"/>
                </a:solidFill>
                <a:ea typeface="Roboto" panose="02000000000000000000" pitchFamily="2" charset="0"/>
                <a:cs typeface="Calibri" panose="020F0502020204030204" pitchFamily="34" charset="0"/>
              </a:rPr>
              <a:t>One of the organizer</a:t>
            </a:r>
            <a:r>
              <a:rPr lang="en-US" sz="2000" dirty="0">
                <a:ea typeface="Roboto" panose="02000000000000000000" pitchFamily="2" charset="0"/>
                <a:cs typeface="Calibri" panose="020F0502020204030204" pitchFamily="34" charset="0"/>
              </a:rPr>
              <a:t> </a:t>
            </a:r>
            <a:r>
              <a:rPr lang="en-US" sz="2000" dirty="0">
                <a:solidFill>
                  <a:schemeClr val="accent4"/>
                </a:solidFill>
                <a:ea typeface="Roboto" panose="02000000000000000000" pitchFamily="2" charset="0"/>
                <a:cs typeface="Calibri" panose="020F0502020204030204" pitchFamily="34" charset="0"/>
                <a:hlinkClick r:id="rId2">
                  <a:extLst>
                    <a:ext uri="{A12FA001-AC4F-418D-AE19-62706E023703}">
                      <ahyp:hlinkClr xmlns:ahyp="http://schemas.microsoft.com/office/drawing/2018/hyperlinkcolor" val="tx"/>
                    </a:ext>
                  </a:extLst>
                </a:hlinkClick>
              </a:rPr>
              <a:t>GoWroc - Golang Wroclaw Meetup</a:t>
            </a:r>
            <a:endParaRPr lang="en-US" sz="2000" dirty="0">
              <a:solidFill>
                <a:schemeClr val="accent4"/>
              </a:solidFill>
              <a:ea typeface="Roboto" panose="02000000000000000000" pitchFamily="2" charset="0"/>
              <a:cs typeface="Calibri" panose="020F0502020204030204" pitchFamily="34" charset="0"/>
            </a:endParaRPr>
          </a:p>
          <a:p>
            <a:pPr>
              <a:buClr>
                <a:srgbClr val="00B0F0"/>
              </a:buClr>
            </a:pPr>
            <a:r>
              <a:rPr lang="en-US" sz="2000" dirty="0">
                <a:solidFill>
                  <a:schemeClr val="bg1"/>
                </a:solidFill>
                <a:ea typeface="Roboto" panose="02000000000000000000" pitchFamily="2" charset="0"/>
                <a:cs typeface="Calibri" panose="020F0502020204030204" pitchFamily="34" charset="0"/>
              </a:rPr>
              <a:t>Page: </a:t>
            </a:r>
            <a:r>
              <a:rPr lang="en-US" sz="2000" dirty="0">
                <a:solidFill>
                  <a:schemeClr val="accent4"/>
                </a:solidFill>
                <a:ea typeface="Roboto" panose="02000000000000000000" pitchFamily="2" charset="0"/>
                <a:cs typeface="Calibri" panose="020F0502020204030204" pitchFamily="34" charset="0"/>
                <a:hlinkClick r:id="rId3">
                  <a:extLst>
                    <a:ext uri="{A12FA001-AC4F-418D-AE19-62706E023703}">
                      <ahyp:hlinkClr xmlns:ahyp="http://schemas.microsoft.com/office/drawing/2018/hyperlinkcolor" val="tx"/>
                    </a:ext>
                  </a:extLst>
                </a:hlinkClick>
              </a:rPr>
              <a:t>mateuszdyminski.com</a:t>
            </a:r>
            <a:endParaRPr lang="en-US" sz="2000" dirty="0">
              <a:solidFill>
                <a:schemeClr val="bg1"/>
              </a:solidFill>
              <a:ea typeface="Roboto" panose="02000000000000000000" pitchFamily="2" charset="0"/>
              <a:cs typeface="Calibri" panose="020F0502020204030204" pitchFamily="34" charset="0"/>
            </a:endParaRPr>
          </a:p>
          <a:p>
            <a:pPr>
              <a:buClr>
                <a:srgbClr val="00B0F0"/>
              </a:buClr>
            </a:pPr>
            <a:r>
              <a:rPr lang="en-US" sz="2000" dirty="0" err="1">
                <a:solidFill>
                  <a:schemeClr val="bg1"/>
                </a:solidFill>
                <a:ea typeface="Roboto" panose="02000000000000000000" pitchFamily="2" charset="0"/>
                <a:cs typeface="Calibri" panose="020F0502020204030204" pitchFamily="34" charset="0"/>
              </a:rPr>
              <a:t>Github</a:t>
            </a:r>
            <a:r>
              <a:rPr lang="en-US" sz="2000" dirty="0">
                <a:solidFill>
                  <a:schemeClr val="bg1"/>
                </a:solidFill>
                <a:ea typeface="Roboto" panose="02000000000000000000" pitchFamily="2" charset="0"/>
                <a:cs typeface="Calibri" panose="020F0502020204030204" pitchFamily="34" charset="0"/>
              </a:rPr>
              <a:t>:</a:t>
            </a:r>
            <a:r>
              <a:rPr lang="en-US" sz="2000" dirty="0">
                <a:ea typeface="Roboto" panose="02000000000000000000" pitchFamily="2" charset="0"/>
                <a:cs typeface="Calibri" panose="020F0502020204030204" pitchFamily="34" charset="0"/>
              </a:rPr>
              <a:t> </a:t>
            </a:r>
            <a:r>
              <a:rPr lang="en-US" sz="2000" dirty="0">
                <a:solidFill>
                  <a:schemeClr val="accent4"/>
                </a:solidFill>
                <a:ea typeface="Roboto" panose="02000000000000000000" pitchFamily="2" charset="0"/>
                <a:cs typeface="Calibri" panose="020F0502020204030204" pitchFamily="34" charset="0"/>
                <a:hlinkClick r:id="rId4">
                  <a:extLst>
                    <a:ext uri="{A12FA001-AC4F-418D-AE19-62706E023703}">
                      <ahyp:hlinkClr xmlns:ahyp="http://schemas.microsoft.com/office/drawing/2018/hyperlinkcolor" val="tx"/>
                    </a:ext>
                  </a:extLst>
                </a:hlinkClick>
              </a:rPr>
              <a:t>github.com/mateuszdyminski</a:t>
            </a:r>
            <a:endParaRPr lang="en-US" sz="2000" dirty="0">
              <a:solidFill>
                <a:schemeClr val="accent4"/>
              </a:solidFill>
              <a:ea typeface="Roboto" panose="02000000000000000000" pitchFamily="2" charset="0"/>
              <a:cs typeface="Calibri" panose="020F0502020204030204" pitchFamily="34" charset="0"/>
            </a:endParaRPr>
          </a:p>
          <a:p>
            <a:pPr>
              <a:buClr>
                <a:srgbClr val="00B0F0"/>
              </a:buClr>
            </a:pPr>
            <a:r>
              <a:rPr lang="en-US" sz="2000" dirty="0">
                <a:solidFill>
                  <a:schemeClr val="bg1"/>
                </a:solidFill>
                <a:ea typeface="Roboto" panose="02000000000000000000" pitchFamily="2" charset="0"/>
                <a:cs typeface="Calibri" panose="020F0502020204030204" pitchFamily="34" charset="0"/>
              </a:rPr>
              <a:t>Twitter:</a:t>
            </a:r>
            <a:r>
              <a:rPr lang="en-US" sz="2000" dirty="0">
                <a:ea typeface="Roboto" panose="02000000000000000000" pitchFamily="2" charset="0"/>
                <a:cs typeface="Calibri" panose="020F0502020204030204" pitchFamily="34" charset="0"/>
              </a:rPr>
              <a:t> </a:t>
            </a:r>
            <a:r>
              <a:rPr lang="en-US" sz="2000" dirty="0">
                <a:solidFill>
                  <a:schemeClr val="accent4"/>
                </a:solidFill>
                <a:ea typeface="Roboto" panose="02000000000000000000" pitchFamily="2" charset="0"/>
                <a:cs typeface="Calibri" panose="020F0502020204030204" pitchFamily="34" charset="0"/>
                <a:hlinkClick r:id="rId5">
                  <a:extLst>
                    <a:ext uri="{A12FA001-AC4F-418D-AE19-62706E023703}">
                      <ahyp:hlinkClr xmlns:ahyp="http://schemas.microsoft.com/office/drawing/2018/hyperlinkcolor" val="tx"/>
                    </a:ext>
                  </a:extLst>
                </a:hlinkClick>
              </a:rPr>
              <a:t>@m_dyminski</a:t>
            </a:r>
            <a:endParaRPr lang="en-US" sz="2000" dirty="0">
              <a:solidFill>
                <a:schemeClr val="accent4"/>
              </a:solidFill>
              <a:ea typeface="Roboto" panose="02000000000000000000" pitchFamily="2" charset="0"/>
              <a:cs typeface="Calibri" panose="020F0502020204030204" pitchFamily="34" charset="0"/>
            </a:endParaRPr>
          </a:p>
          <a:p>
            <a:pPr>
              <a:buClr>
                <a:srgbClr val="00B0F0"/>
              </a:buClr>
            </a:pPr>
            <a:r>
              <a:rPr lang="en-US" sz="2000" dirty="0">
                <a:solidFill>
                  <a:schemeClr val="bg1"/>
                </a:solidFill>
                <a:ea typeface="Roboto" panose="02000000000000000000" pitchFamily="2" charset="0"/>
                <a:cs typeface="Calibri" panose="020F0502020204030204" pitchFamily="34" charset="0"/>
              </a:rPr>
              <a:t>LinkedIn:</a:t>
            </a:r>
            <a:r>
              <a:rPr lang="en-US" sz="2000" dirty="0">
                <a:ea typeface="Roboto" panose="02000000000000000000" pitchFamily="2" charset="0"/>
                <a:cs typeface="Calibri" panose="020F0502020204030204" pitchFamily="34" charset="0"/>
              </a:rPr>
              <a:t> </a:t>
            </a:r>
            <a:r>
              <a:rPr lang="en-US" sz="2000" dirty="0">
                <a:solidFill>
                  <a:schemeClr val="accent4"/>
                </a:solidFill>
                <a:ea typeface="Roboto" panose="02000000000000000000" pitchFamily="2" charset="0"/>
                <a:cs typeface="Calibri" panose="020F0502020204030204" pitchFamily="34" charset="0"/>
                <a:hlinkClick r:id="rId6">
                  <a:extLst>
                    <a:ext uri="{A12FA001-AC4F-418D-AE19-62706E023703}">
                      <ahyp:hlinkClr xmlns:ahyp="http://schemas.microsoft.com/office/drawing/2018/hyperlinkcolor" val="tx"/>
                    </a:ext>
                  </a:extLst>
                </a:hlinkClick>
              </a:rPr>
              <a:t>linkedin.com/in/mdyminski</a:t>
            </a:r>
            <a:endParaRPr lang="en-US" sz="2000" dirty="0">
              <a:solidFill>
                <a:schemeClr val="accent4"/>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whoami</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2137189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endParaRPr lang="pl-PL" dirty="0">
              <a:solidFill>
                <a:schemeClr val="bg1"/>
              </a:solidFill>
              <a:latin typeface="Roboto" panose="02000000000000000000" pitchFamily="2" charset="0"/>
              <a:ea typeface="Roboto" panose="02000000000000000000" pitchFamily="2" charset="0"/>
            </a:endParaRPr>
          </a:p>
        </p:txBody>
      </p:sp>
      <p:pic>
        <p:nvPicPr>
          <p:cNvPr id="6" name="Content Placeholder 5">
            <a:extLst>
              <a:ext uri="{FF2B5EF4-FFF2-40B4-BE49-F238E27FC236}">
                <a16:creationId xmlns:a16="http://schemas.microsoft.com/office/drawing/2014/main" id="{8AA0A139-F8D5-F44C-97CF-2A03FACEC4A1}"/>
              </a:ext>
            </a:extLst>
          </p:cNvPr>
          <p:cNvPicPr>
            <a:picLocks noGrp="1" noChangeAspect="1"/>
          </p:cNvPicPr>
          <p:nvPr>
            <p:ph idx="1"/>
          </p:nvPr>
        </p:nvPicPr>
        <p:blipFill>
          <a:blip r:embed="rId2"/>
          <a:stretch>
            <a:fillRect/>
          </a:stretch>
        </p:blipFill>
        <p:spPr>
          <a:xfrm>
            <a:off x="838200" y="836068"/>
            <a:ext cx="10314607" cy="5502102"/>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0C8BC8A3-5A12-B741-B783-11011B5BF99C}"/>
                  </a:ext>
                </a:extLst>
              </p14:cNvPr>
              <p14:cNvContentPartPr/>
              <p14:nvPr/>
            </p14:nvContentPartPr>
            <p14:xfrm>
              <a:off x="8330883" y="4705604"/>
              <a:ext cx="2771280" cy="1144800"/>
            </p14:xfrm>
          </p:contentPart>
        </mc:Choice>
        <mc:Fallback xmlns="">
          <p:pic>
            <p:nvPicPr>
              <p:cNvPr id="8" name="Ink 7">
                <a:extLst>
                  <a:ext uri="{FF2B5EF4-FFF2-40B4-BE49-F238E27FC236}">
                    <a16:creationId xmlns:a16="http://schemas.microsoft.com/office/drawing/2014/main" id="{0C8BC8A3-5A12-B741-B783-11011B5BF99C}"/>
                  </a:ext>
                </a:extLst>
              </p:cNvPr>
              <p:cNvPicPr/>
              <p:nvPr/>
            </p:nvPicPr>
            <p:blipFill>
              <a:blip r:embed="rId4"/>
              <a:stretch>
                <a:fillRect/>
              </a:stretch>
            </p:blipFill>
            <p:spPr>
              <a:xfrm>
                <a:off x="8321883" y="4696604"/>
                <a:ext cx="2788920" cy="1162440"/>
              </a:xfrm>
              <a:prstGeom prst="rect">
                <a:avLst/>
              </a:prstGeom>
            </p:spPr>
          </p:pic>
        </mc:Fallback>
      </mc:AlternateContent>
    </p:spTree>
    <p:extLst>
      <p:ext uri="{BB962C8B-B14F-4D97-AF65-F5344CB8AC3E}">
        <p14:creationId xmlns:p14="http://schemas.microsoft.com/office/powerpoint/2010/main" val="41414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Checking</a:t>
            </a:r>
            <a:r>
              <a:rPr lang="pl-PL" dirty="0">
                <a:solidFill>
                  <a:schemeClr val="bg1"/>
                </a:solidFill>
                <a:ea typeface="Roboto" panose="02000000000000000000" pitchFamily="2" charset="0"/>
              </a:rPr>
              <a:t> image </a:t>
            </a:r>
            <a:r>
              <a:rPr lang="pl-PL" dirty="0" err="1">
                <a:solidFill>
                  <a:schemeClr val="bg1"/>
                </a:solidFill>
                <a:ea typeface="Roboto" panose="02000000000000000000" pitchFamily="2" charset="0"/>
              </a:rPr>
              <a:t>size</a:t>
            </a:r>
            <a:endParaRPr lang="pl-PL" dirty="0">
              <a:solidFill>
                <a:schemeClr val="bg1"/>
              </a:solidFill>
              <a:ea typeface="Roboto" panose="02000000000000000000" pitchFamily="2" charset="0"/>
            </a:endParaRPr>
          </a:p>
        </p:txBody>
      </p:sp>
      <p:sp>
        <p:nvSpPr>
          <p:cNvPr id="7" name="Content Placeholder 2">
            <a:extLst>
              <a:ext uri="{FF2B5EF4-FFF2-40B4-BE49-F238E27FC236}">
                <a16:creationId xmlns:a16="http://schemas.microsoft.com/office/drawing/2014/main" id="{F327201E-2E39-1C47-9EA2-2339B76D0211}"/>
              </a:ext>
            </a:extLst>
          </p:cNvPr>
          <p:cNvSpPr>
            <a:spLocks noGrp="1"/>
          </p:cNvSpPr>
          <p:nvPr>
            <p:ph idx="1"/>
          </p:nvPr>
        </p:nvSpPr>
        <p:spPr>
          <a:xfrm>
            <a:off x="838200" y="1825625"/>
            <a:ext cx="10515600" cy="4351338"/>
          </a:xfrm>
        </p:spPr>
        <p:txBody>
          <a:bodyPr>
            <a:normAutofit/>
          </a:bodyPr>
          <a:lstStyle/>
          <a:p>
            <a:pPr>
              <a:buClr>
                <a:schemeClr val="accent1"/>
              </a:buClr>
            </a:pPr>
            <a:endParaRPr lang="en-US" sz="3200" dirty="0">
              <a:solidFill>
                <a:schemeClr val="bg2"/>
              </a:solidFill>
              <a:ea typeface="Roboto" panose="02000000000000000000" pitchFamily="2" charset="0"/>
            </a:endParaRPr>
          </a:p>
          <a:p>
            <a:pPr>
              <a:buClr>
                <a:schemeClr val="accent1"/>
              </a:buClr>
            </a:pPr>
            <a:endParaRPr lang="en-US" sz="3200" dirty="0">
              <a:solidFill>
                <a:schemeClr val="bg2"/>
              </a:solidFill>
              <a:ea typeface="Roboto" panose="02000000000000000000" pitchFamily="2" charset="0"/>
            </a:endParaRPr>
          </a:p>
        </p:txBody>
      </p:sp>
      <p:sp>
        <p:nvSpPr>
          <p:cNvPr id="8" name="Content Placeholder 2">
            <a:extLst>
              <a:ext uri="{FF2B5EF4-FFF2-40B4-BE49-F238E27FC236}">
                <a16:creationId xmlns:a16="http://schemas.microsoft.com/office/drawing/2014/main" id="{77DB2F13-98AA-324D-991E-7CCCD3E00F36}"/>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endParaRPr lang="en-US" sz="3200" dirty="0">
              <a:solidFill>
                <a:schemeClr val="bg2"/>
              </a:solidFill>
              <a:ea typeface="Roboto" panose="02000000000000000000" pitchFamily="2" charset="0"/>
            </a:endParaRPr>
          </a:p>
        </p:txBody>
      </p:sp>
      <p:pic>
        <p:nvPicPr>
          <p:cNvPr id="12" name="Picture 11">
            <a:extLst>
              <a:ext uri="{FF2B5EF4-FFF2-40B4-BE49-F238E27FC236}">
                <a16:creationId xmlns:a16="http://schemas.microsoft.com/office/drawing/2014/main" id="{33BC302F-2E93-F74F-BC7E-01CA36CC68DD}"/>
              </a:ext>
            </a:extLst>
          </p:cNvPr>
          <p:cNvPicPr>
            <a:picLocks noChangeAspect="1"/>
          </p:cNvPicPr>
          <p:nvPr/>
        </p:nvPicPr>
        <p:blipFill>
          <a:blip r:embed="rId2"/>
          <a:stretch>
            <a:fillRect/>
          </a:stretch>
        </p:blipFill>
        <p:spPr>
          <a:xfrm>
            <a:off x="0" y="2447400"/>
            <a:ext cx="12192000" cy="460075"/>
          </a:xfrm>
          <a:prstGeom prst="rect">
            <a:avLst/>
          </a:prstGeom>
        </p:spPr>
      </p:pic>
      <p:sp>
        <p:nvSpPr>
          <p:cNvPr id="13" name="TextBox 12">
            <a:extLst>
              <a:ext uri="{FF2B5EF4-FFF2-40B4-BE49-F238E27FC236}">
                <a16:creationId xmlns:a16="http://schemas.microsoft.com/office/drawing/2014/main" id="{E299CCBA-C43F-4541-8EFE-3DB4FC4A2229}"/>
              </a:ext>
            </a:extLst>
          </p:cNvPr>
          <p:cNvSpPr txBox="1"/>
          <p:nvPr/>
        </p:nvSpPr>
        <p:spPr>
          <a:xfrm>
            <a:off x="2335662" y="4005877"/>
            <a:ext cx="7825476" cy="707886"/>
          </a:xfrm>
          <a:prstGeom prst="rect">
            <a:avLst/>
          </a:prstGeom>
          <a:noFill/>
        </p:spPr>
        <p:txBody>
          <a:bodyPr wrap="none" rtlCol="0">
            <a:spAutoFit/>
          </a:bodyPr>
          <a:lstStyle/>
          <a:p>
            <a:r>
              <a:rPr lang="pl-PL" sz="4000" dirty="0" err="1">
                <a:solidFill>
                  <a:schemeClr val="bg1"/>
                </a:solidFill>
              </a:rPr>
              <a:t>It’s</a:t>
            </a:r>
            <a:r>
              <a:rPr lang="pl-PL" sz="4000" dirty="0">
                <a:solidFill>
                  <a:schemeClr val="bg1"/>
                </a:solidFill>
              </a:rPr>
              <a:t> 881mb !!!!!!!!!!!!!!!!!!!!!!!!!!!!!!!!</a:t>
            </a:r>
          </a:p>
        </p:txBody>
      </p:sp>
    </p:spTree>
    <p:extLst>
      <p:ext uri="{BB962C8B-B14F-4D97-AF65-F5344CB8AC3E}">
        <p14:creationId xmlns:p14="http://schemas.microsoft.com/office/powerpoint/2010/main" val="2519769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43C7020-B75E-5A42-B060-3727D87B1DCA}"/>
              </a:ext>
            </a:extLst>
          </p:cNvPr>
          <p:cNvPicPr>
            <a:picLocks noChangeAspect="1"/>
          </p:cNvPicPr>
          <p:nvPr/>
        </p:nvPicPr>
        <p:blipFill rotWithShape="1">
          <a:blip r:embed="rId2">
            <a:alphaModFix amt="50000"/>
          </a:blip>
          <a:srcRect t="5462"/>
          <a:stretch/>
        </p:blipFill>
        <p:spPr>
          <a:xfrm>
            <a:off x="20" y="1"/>
            <a:ext cx="12191980" cy="6857999"/>
          </a:xfrm>
          <a:prstGeom prst="rect">
            <a:avLst/>
          </a:prstGeom>
        </p:spPr>
      </p:pic>
      <p:sp>
        <p:nvSpPr>
          <p:cNvPr id="3" name="Title 2">
            <a:extLst>
              <a:ext uri="{FF2B5EF4-FFF2-40B4-BE49-F238E27FC236}">
                <a16:creationId xmlns:a16="http://schemas.microsoft.com/office/drawing/2014/main" id="{F23A0B50-C458-E946-BBD1-14605B56773E}"/>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Choosing Container Base Image</a:t>
            </a:r>
          </a:p>
        </p:txBody>
      </p:sp>
    </p:spTree>
    <p:extLst>
      <p:ext uri="{BB962C8B-B14F-4D97-AF65-F5344CB8AC3E}">
        <p14:creationId xmlns:p14="http://schemas.microsoft.com/office/powerpoint/2010/main" val="50142879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pPr>
              <a:buClr>
                <a:schemeClr val="accent1"/>
              </a:buClr>
            </a:pPr>
            <a:r>
              <a:rPr lang="en-US" sz="3200" dirty="0">
                <a:solidFill>
                  <a:schemeClr val="bg1"/>
                </a:solidFill>
                <a:ea typeface="Roboto" panose="02000000000000000000" pitchFamily="2" charset="0"/>
              </a:rPr>
              <a:t>Depends on your programming language</a:t>
            </a:r>
          </a:p>
          <a:p>
            <a:pPr>
              <a:buClr>
                <a:schemeClr val="accent1"/>
              </a:buClr>
            </a:pPr>
            <a:r>
              <a:rPr lang="en-US" sz="3200" dirty="0">
                <a:solidFill>
                  <a:schemeClr val="bg1"/>
                </a:solidFill>
                <a:ea typeface="Roboto" panose="02000000000000000000" pitchFamily="2" charset="0"/>
              </a:rPr>
              <a:t>JDK vs JRE in Java</a:t>
            </a:r>
          </a:p>
          <a:p>
            <a:pPr>
              <a:buClr>
                <a:schemeClr val="accent1"/>
              </a:buClr>
            </a:pPr>
            <a:r>
              <a:rPr lang="en-US" sz="3200" dirty="0">
                <a:solidFill>
                  <a:schemeClr val="bg1"/>
                </a:solidFill>
                <a:ea typeface="Roboto" panose="02000000000000000000" pitchFamily="2" charset="0"/>
              </a:rPr>
              <a:t>Python interpreter for Python</a:t>
            </a:r>
          </a:p>
          <a:p>
            <a:pPr>
              <a:buClr>
                <a:schemeClr val="accent1"/>
              </a:buClr>
            </a:pPr>
            <a:r>
              <a:rPr lang="en-US" sz="3200" dirty="0">
                <a:solidFill>
                  <a:schemeClr val="bg1"/>
                </a:solidFill>
                <a:ea typeface="Roboto" panose="02000000000000000000" pitchFamily="2" charset="0"/>
              </a:rPr>
              <a:t>GCC</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First problem: </a:t>
            </a:r>
            <a:r>
              <a:rPr lang="pl-PL" dirty="0" err="1">
                <a:solidFill>
                  <a:schemeClr val="bg1"/>
                </a:solidFill>
                <a:ea typeface="Roboto" panose="02000000000000000000" pitchFamily="2" charset="0"/>
              </a:rPr>
              <a:t>Your</a:t>
            </a:r>
            <a:r>
              <a:rPr lang="pl-PL" dirty="0">
                <a:solidFill>
                  <a:schemeClr val="bg1"/>
                </a:solidFill>
                <a:ea typeface="Roboto" panose="02000000000000000000" pitchFamily="2" charset="0"/>
              </a:rPr>
              <a:t> Runtime</a:t>
            </a:r>
          </a:p>
        </p:txBody>
      </p:sp>
    </p:spTree>
    <p:extLst>
      <p:ext uri="{BB962C8B-B14F-4D97-AF65-F5344CB8AC3E}">
        <p14:creationId xmlns:p14="http://schemas.microsoft.com/office/powerpoint/2010/main" val="353834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pPr>
              <a:buClr>
                <a:schemeClr val="accent1"/>
              </a:buClr>
            </a:pPr>
            <a:r>
              <a:rPr lang="en-US" sz="3200" dirty="0">
                <a:solidFill>
                  <a:schemeClr val="bg1"/>
                </a:solidFill>
                <a:ea typeface="Roboto" panose="02000000000000000000" pitchFamily="2" charset="0"/>
              </a:rPr>
              <a:t>Do we rely on external OS toolbox? </a:t>
            </a:r>
            <a:r>
              <a:rPr lang="en-US" sz="3200" dirty="0">
                <a:solidFill>
                  <a:schemeClr val="accent2"/>
                </a:solidFill>
                <a:ea typeface="Roboto" panose="02000000000000000000" pitchFamily="2" charset="0"/>
              </a:rPr>
              <a:t>curl, </a:t>
            </a:r>
            <a:r>
              <a:rPr lang="en-US" sz="3200" dirty="0" err="1">
                <a:solidFill>
                  <a:schemeClr val="accent2"/>
                </a:solidFill>
                <a:ea typeface="Roboto" panose="02000000000000000000" pitchFamily="2" charset="0"/>
              </a:rPr>
              <a:t>wget</a:t>
            </a:r>
            <a:r>
              <a:rPr lang="en-US" sz="3200" dirty="0">
                <a:solidFill>
                  <a:schemeClr val="accent2"/>
                </a:solidFill>
                <a:ea typeface="Roboto" panose="02000000000000000000" pitchFamily="2" charset="0"/>
              </a:rPr>
              <a:t>, etc.</a:t>
            </a:r>
          </a:p>
          <a:p>
            <a:pPr>
              <a:buClr>
                <a:schemeClr val="accent1"/>
              </a:buClr>
            </a:pPr>
            <a:r>
              <a:rPr lang="en-US" sz="3200" dirty="0">
                <a:solidFill>
                  <a:schemeClr val="bg1"/>
                </a:solidFill>
                <a:ea typeface="Roboto" panose="02000000000000000000" pitchFamily="2" charset="0"/>
              </a:rPr>
              <a:t>Do we really care about the size of image?</a:t>
            </a:r>
          </a:p>
          <a:p>
            <a:pPr>
              <a:buClr>
                <a:schemeClr val="accent1"/>
              </a:buClr>
            </a:pPr>
            <a:r>
              <a:rPr lang="en-US" sz="3200" dirty="0">
                <a:solidFill>
                  <a:schemeClr val="bg1"/>
                </a:solidFill>
                <a:ea typeface="Roboto" panose="02000000000000000000" pitchFamily="2" charset="0"/>
              </a:rPr>
              <a:t>Security! </a:t>
            </a:r>
          </a:p>
          <a:p>
            <a:pPr lvl="1">
              <a:buClr>
                <a:schemeClr val="accent1"/>
              </a:buClr>
            </a:pPr>
            <a:r>
              <a:rPr lang="en-US" sz="2800" dirty="0">
                <a:solidFill>
                  <a:schemeClr val="bg1"/>
                </a:solidFill>
                <a:ea typeface="Roboto" panose="02000000000000000000" pitchFamily="2" charset="0"/>
              </a:rPr>
              <a:t>We need to choose distro which is free from CVE</a:t>
            </a:r>
          </a:p>
          <a:p>
            <a:pPr lvl="1">
              <a:buClr>
                <a:schemeClr val="accent1"/>
              </a:buClr>
            </a:pPr>
            <a:r>
              <a:rPr lang="pl-PL" sz="2800" dirty="0">
                <a:solidFill>
                  <a:schemeClr val="bg1"/>
                </a:solidFill>
              </a:rPr>
              <a:t>Less </a:t>
            </a:r>
            <a:r>
              <a:rPr lang="pl-PL" sz="2800" dirty="0" err="1">
                <a:solidFill>
                  <a:schemeClr val="bg1"/>
                </a:solidFill>
              </a:rPr>
              <a:t>components</a:t>
            </a:r>
            <a:r>
              <a:rPr lang="pl-PL" sz="2800" dirty="0">
                <a:solidFill>
                  <a:schemeClr val="bg1"/>
                </a:solidFill>
              </a:rPr>
              <a:t> </a:t>
            </a:r>
            <a:r>
              <a:rPr lang="pl-PL" sz="2800" dirty="0" err="1">
                <a:solidFill>
                  <a:schemeClr val="bg1"/>
                </a:solidFill>
              </a:rPr>
              <a:t>that</a:t>
            </a:r>
            <a:r>
              <a:rPr lang="pl-PL" sz="2800" dirty="0">
                <a:solidFill>
                  <a:schemeClr val="bg1"/>
                </a:solidFill>
              </a:rPr>
              <a:t> </a:t>
            </a:r>
            <a:r>
              <a:rPr lang="pl-PL" sz="2800" dirty="0" err="1">
                <a:solidFill>
                  <a:schemeClr val="bg1"/>
                </a:solidFill>
              </a:rPr>
              <a:t>can</a:t>
            </a:r>
            <a:r>
              <a:rPr lang="pl-PL" sz="2800" dirty="0">
                <a:solidFill>
                  <a:schemeClr val="bg1"/>
                </a:solidFill>
              </a:rPr>
              <a:t> be </a:t>
            </a:r>
            <a:r>
              <a:rPr lang="pl-PL" sz="2800" dirty="0" err="1">
                <a:solidFill>
                  <a:schemeClr val="bg1"/>
                </a:solidFill>
              </a:rPr>
              <a:t>exploited</a:t>
            </a:r>
            <a:r>
              <a:rPr lang="pl-PL" sz="2800" dirty="0">
                <a:solidFill>
                  <a:schemeClr val="bg1"/>
                </a:solidFill>
              </a:rPr>
              <a:t> and </a:t>
            </a:r>
            <a:r>
              <a:rPr lang="pl-PL" sz="2800" dirty="0" err="1">
                <a:solidFill>
                  <a:schemeClr val="bg1"/>
                </a:solidFill>
              </a:rPr>
              <a:t>smaller</a:t>
            </a:r>
            <a:r>
              <a:rPr lang="pl-PL" sz="2800" dirty="0">
                <a:solidFill>
                  <a:schemeClr val="bg1"/>
                </a:solidFill>
              </a:rPr>
              <a:t> </a:t>
            </a:r>
            <a:r>
              <a:rPr lang="pl-PL" sz="2800" dirty="0" err="1">
                <a:solidFill>
                  <a:schemeClr val="bg1"/>
                </a:solidFill>
              </a:rPr>
              <a:t>attack</a:t>
            </a:r>
            <a:r>
              <a:rPr lang="pl-PL" sz="2800" dirty="0">
                <a:solidFill>
                  <a:schemeClr val="bg1"/>
                </a:solidFill>
              </a:rPr>
              <a:t> </a:t>
            </a:r>
            <a:r>
              <a:rPr lang="pl-PL" sz="2800" dirty="0" err="1">
                <a:solidFill>
                  <a:schemeClr val="bg1"/>
                </a:solidFill>
              </a:rPr>
              <a:t>surface</a:t>
            </a:r>
            <a:endParaRPr lang="pl-PL" sz="2800" dirty="0">
              <a:solidFill>
                <a:schemeClr val="bg1"/>
              </a:solidFill>
            </a:endParaRPr>
          </a:p>
          <a:p>
            <a:pPr lvl="1">
              <a:buClr>
                <a:schemeClr val="accent1"/>
              </a:buClr>
            </a:pPr>
            <a:endParaRPr lang="en-US" sz="2800" dirty="0">
              <a:solidFill>
                <a:schemeClr val="bg1"/>
              </a:solidFill>
              <a:ea typeface="Roboto" panose="02000000000000000000" pitchFamily="2" charset="0"/>
            </a:endParaRPr>
          </a:p>
          <a:p>
            <a:pPr>
              <a:buClr>
                <a:schemeClr val="accent1"/>
              </a:buClr>
            </a:pPr>
            <a:endParaRPr lang="en-US" sz="3200" dirty="0">
              <a:solidFill>
                <a:schemeClr val="bg1"/>
              </a:solidFill>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Second problem: Base Linux Image</a:t>
            </a:r>
          </a:p>
        </p:txBody>
      </p:sp>
    </p:spTree>
    <p:extLst>
      <p:ext uri="{BB962C8B-B14F-4D97-AF65-F5344CB8AC3E}">
        <p14:creationId xmlns:p14="http://schemas.microsoft.com/office/powerpoint/2010/main" val="307457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5C3D3-B1EC-AE40-81C6-3F4CC889B299}"/>
              </a:ext>
            </a:extLst>
          </p:cNvPr>
          <p:cNvSpPr>
            <a:spLocks noGrp="1"/>
          </p:cNvSpPr>
          <p:nvPr>
            <p:ph type="title"/>
          </p:nvPr>
        </p:nvSpPr>
        <p:spPr/>
        <p:txBody>
          <a:bodyPr/>
          <a:lstStyle/>
          <a:p>
            <a:endParaRPr lang="pl-PL"/>
          </a:p>
        </p:txBody>
      </p:sp>
      <p:pic>
        <p:nvPicPr>
          <p:cNvPr id="1028" name="Picture 4">
            <a:extLst>
              <a:ext uri="{FF2B5EF4-FFF2-40B4-BE49-F238E27FC236}">
                <a16:creationId xmlns:a16="http://schemas.microsoft.com/office/drawing/2014/main" id="{23CAF710-5419-5442-A043-122914F973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9163" y="0"/>
            <a:ext cx="10352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305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55C3D3-B1EC-AE40-81C6-3F4CC889B299}"/>
              </a:ext>
            </a:extLst>
          </p:cNvPr>
          <p:cNvSpPr>
            <a:spLocks noGrp="1"/>
          </p:cNvSpPr>
          <p:nvPr>
            <p:ph type="title"/>
          </p:nvPr>
        </p:nvSpPr>
        <p:spPr/>
        <p:txBody>
          <a:bodyPr/>
          <a:lstStyle/>
          <a:p>
            <a:r>
              <a:rPr lang="pl-PL" dirty="0" err="1">
                <a:solidFill>
                  <a:schemeClr val="bg1"/>
                </a:solidFill>
              </a:rPr>
              <a:t>Alpine</a:t>
            </a:r>
            <a:r>
              <a:rPr lang="pl-PL" dirty="0">
                <a:solidFill>
                  <a:schemeClr val="bg1"/>
                </a:solidFill>
              </a:rPr>
              <a:t> VS </a:t>
            </a:r>
            <a:r>
              <a:rPr lang="pl-PL" dirty="0" err="1">
                <a:solidFill>
                  <a:schemeClr val="bg1"/>
                </a:solidFill>
              </a:rPr>
              <a:t>Slim</a:t>
            </a:r>
            <a:endParaRPr lang="pl-PL" dirty="0">
              <a:solidFill>
                <a:schemeClr val="bg1"/>
              </a:solidFill>
            </a:endParaRPr>
          </a:p>
        </p:txBody>
      </p:sp>
      <p:sp>
        <p:nvSpPr>
          <p:cNvPr id="6" name="Content Placeholder 2">
            <a:extLst>
              <a:ext uri="{FF2B5EF4-FFF2-40B4-BE49-F238E27FC236}">
                <a16:creationId xmlns:a16="http://schemas.microsoft.com/office/drawing/2014/main" id="{7805D49F-107F-3445-9B67-002C8138D09C}"/>
              </a:ext>
            </a:extLst>
          </p:cNvPr>
          <p:cNvSpPr>
            <a:spLocks noGrp="1"/>
          </p:cNvSpPr>
          <p:nvPr>
            <p:ph idx="1"/>
          </p:nvPr>
        </p:nvSpPr>
        <p:spPr>
          <a:xfrm>
            <a:off x="838200" y="1690688"/>
            <a:ext cx="10515600" cy="4351338"/>
          </a:xfrm>
        </p:spPr>
        <p:txBody>
          <a:bodyPr>
            <a:normAutofit/>
          </a:bodyPr>
          <a:lstStyle/>
          <a:p>
            <a:r>
              <a:rPr lang="en-GB" sz="3200" dirty="0">
                <a:solidFill>
                  <a:schemeClr val="bg1"/>
                </a:solidFill>
              </a:rPr>
              <a:t>The slim images are usually based on Debian (and on the GNU C library) </a:t>
            </a:r>
          </a:p>
          <a:p>
            <a:r>
              <a:rPr lang="en-GB" sz="3200" dirty="0">
                <a:solidFill>
                  <a:schemeClr val="bg1"/>
                </a:solidFill>
              </a:rPr>
              <a:t>Slim has been optimized for size, by removing packages</a:t>
            </a:r>
          </a:p>
          <a:p>
            <a:r>
              <a:rPr lang="en-GB" sz="3200" dirty="0">
                <a:solidFill>
                  <a:schemeClr val="bg1"/>
                </a:solidFill>
              </a:rPr>
              <a:t>Sometimes, Slim is lack essential things (like, a compiler!)</a:t>
            </a:r>
          </a:p>
          <a:p>
            <a:r>
              <a:rPr lang="en-GB" sz="3200" dirty="0">
                <a:solidFill>
                  <a:schemeClr val="bg1"/>
                </a:solidFill>
              </a:rPr>
              <a:t>Alpine doesn’t have </a:t>
            </a:r>
            <a:r>
              <a:rPr lang="en-GB" sz="3200" dirty="0" err="1">
                <a:solidFill>
                  <a:schemeClr val="accent2"/>
                </a:solidFill>
              </a:rPr>
              <a:t>libc</a:t>
            </a:r>
            <a:r>
              <a:rPr lang="en-GB" sz="3200" dirty="0">
                <a:solidFill>
                  <a:schemeClr val="bg1"/>
                </a:solidFill>
              </a:rPr>
              <a:t> – it has its own implementation called </a:t>
            </a:r>
            <a:r>
              <a:rPr lang="en-GB" sz="3200" dirty="0" err="1">
                <a:solidFill>
                  <a:schemeClr val="accent2"/>
                </a:solidFill>
              </a:rPr>
              <a:t>musl</a:t>
            </a:r>
            <a:endParaRPr lang="en-GB" sz="3200" dirty="0">
              <a:solidFill>
                <a:schemeClr val="accent2"/>
              </a:solidFill>
            </a:endParaRPr>
          </a:p>
          <a:p>
            <a:pPr marL="0" indent="0">
              <a:buNone/>
            </a:pPr>
            <a:endParaRPr lang="en-PL" sz="3200" dirty="0">
              <a:solidFill>
                <a:schemeClr val="accent2"/>
              </a:solidFill>
            </a:endParaRPr>
          </a:p>
        </p:txBody>
      </p:sp>
    </p:spTree>
    <p:extLst>
      <p:ext uri="{BB962C8B-B14F-4D97-AF65-F5344CB8AC3E}">
        <p14:creationId xmlns:p14="http://schemas.microsoft.com/office/powerpoint/2010/main" val="1041417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Package</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managers</a:t>
            </a:r>
            <a:r>
              <a:rPr lang="pl-PL" dirty="0">
                <a:solidFill>
                  <a:schemeClr val="bg1"/>
                </a:solidFill>
                <a:ea typeface="Roboto" panose="02000000000000000000" pitchFamily="2" charset="0"/>
              </a:rPr>
              <a:t> in </a:t>
            </a:r>
            <a:r>
              <a:rPr lang="pl-PL" dirty="0" err="1">
                <a:solidFill>
                  <a:schemeClr val="bg1"/>
                </a:solidFill>
                <a:ea typeface="Roboto" panose="02000000000000000000" pitchFamily="2" charset="0"/>
              </a:rPr>
              <a:t>light</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distributions</a:t>
            </a:r>
            <a:endParaRPr lang="pl-PL" dirty="0">
              <a:solidFill>
                <a:schemeClr val="bg1"/>
              </a:solidFill>
              <a:ea typeface="Roboto" panose="02000000000000000000" pitchFamily="2" charset="0"/>
            </a:endParaRPr>
          </a:p>
        </p:txBody>
      </p:sp>
      <p:sp>
        <p:nvSpPr>
          <p:cNvPr id="6" name="TextBox 5">
            <a:extLst>
              <a:ext uri="{FF2B5EF4-FFF2-40B4-BE49-F238E27FC236}">
                <a16:creationId xmlns:a16="http://schemas.microsoft.com/office/drawing/2014/main" id="{C6B9A93B-1F0E-D74F-809F-315ED3D92658}"/>
              </a:ext>
            </a:extLst>
          </p:cNvPr>
          <p:cNvSpPr txBox="1"/>
          <p:nvPr/>
        </p:nvSpPr>
        <p:spPr>
          <a:xfrm>
            <a:off x="551982" y="6308209"/>
            <a:ext cx="11088035" cy="369332"/>
          </a:xfrm>
          <a:prstGeom prst="rect">
            <a:avLst/>
          </a:prstGeom>
          <a:noFill/>
        </p:spPr>
        <p:txBody>
          <a:bodyPr wrap="none" rtlCol="0">
            <a:spAutoFit/>
          </a:bodyPr>
          <a:lstStyle/>
          <a:p>
            <a:r>
              <a:rPr lang="en-PL" dirty="0">
                <a:solidFill>
                  <a:schemeClr val="bg1"/>
                </a:solidFill>
              </a:rPr>
              <a:t>Source:</a:t>
            </a:r>
            <a:r>
              <a:rPr lang="en-PL" dirty="0"/>
              <a:t> </a:t>
            </a:r>
            <a:r>
              <a:rPr lang="en-GB" dirty="0">
                <a:solidFill>
                  <a:schemeClr val="accent2"/>
                </a:solidFill>
                <a:hlinkClick r:id="rId2">
                  <a:extLst>
                    <a:ext uri="{A12FA001-AC4F-418D-AE19-62706E023703}">
                      <ahyp:hlinkClr xmlns:ahyp="http://schemas.microsoft.com/office/drawing/2018/hyperlinkcolor" val="tx"/>
                    </a:ext>
                  </a:extLst>
                </a:hlinkClick>
              </a:rPr>
              <a:t>https://www.ardanlabs.com/blog/2020/02/docker-images-part2-details-specific-to-different-languages.html</a:t>
            </a:r>
            <a:endParaRPr lang="en-PL" dirty="0">
              <a:solidFill>
                <a:schemeClr val="accent2"/>
              </a:solidFill>
            </a:endParaRPr>
          </a:p>
        </p:txBody>
      </p:sp>
      <p:pic>
        <p:nvPicPr>
          <p:cNvPr id="10" name="Content Placeholder 9" descr="A screenshot of a cell phone&#10;&#10;Description automatically generated">
            <a:extLst>
              <a:ext uri="{FF2B5EF4-FFF2-40B4-BE49-F238E27FC236}">
                <a16:creationId xmlns:a16="http://schemas.microsoft.com/office/drawing/2014/main" id="{DA7A3413-427A-E849-9121-D6BBD3F28A85}"/>
              </a:ext>
            </a:extLst>
          </p:cNvPr>
          <p:cNvPicPr>
            <a:picLocks noGrp="1" noChangeAspect="1"/>
          </p:cNvPicPr>
          <p:nvPr>
            <p:ph idx="1"/>
          </p:nvPr>
        </p:nvPicPr>
        <p:blipFill>
          <a:blip r:embed="rId3"/>
          <a:stretch>
            <a:fillRect/>
          </a:stretch>
        </p:blipFill>
        <p:spPr>
          <a:xfrm>
            <a:off x="165499" y="2234663"/>
            <a:ext cx="11861002" cy="2388674"/>
          </a:xfrm>
        </p:spPr>
      </p:pic>
    </p:spTree>
    <p:extLst>
      <p:ext uri="{BB962C8B-B14F-4D97-AF65-F5344CB8AC3E}">
        <p14:creationId xmlns:p14="http://schemas.microsoft.com/office/powerpoint/2010/main" val="104981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F23A0B50-C458-E946-BBD1-14605B56773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Let’s get Alpine then</a:t>
            </a:r>
          </a:p>
        </p:txBody>
      </p:sp>
      <p:sp>
        <p:nvSpPr>
          <p:cNvPr id="73" name="Freeform: Shape 72">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0" name="Picture 2">
            <a:extLst>
              <a:ext uri="{FF2B5EF4-FFF2-40B4-BE49-F238E27FC236}">
                <a16:creationId xmlns:a16="http://schemas.microsoft.com/office/drawing/2014/main" id="{DFBCDB98-0E2D-8441-8CB5-5A301C97EDB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19382" y="2254113"/>
            <a:ext cx="4047843" cy="981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2095948"/>
      </p:ext>
    </p:extLst>
  </p:cSld>
  <p:clrMapOvr>
    <a:overrideClrMapping bg1="lt1" tx1="dk1" bg2="lt2" tx2="dk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479665"/>
            <a:ext cx="10515600" cy="4697298"/>
          </a:xfrm>
        </p:spPr>
        <p:txBody>
          <a:bodyPr>
            <a:normAutofit/>
          </a:bodyPr>
          <a:lstStyle/>
          <a:p>
            <a:r>
              <a:rPr lang="pl-PL" dirty="0" err="1">
                <a:solidFill>
                  <a:schemeClr val="bg1"/>
                </a:solidFill>
              </a:rPr>
              <a:t>Lightweight</a:t>
            </a:r>
            <a:r>
              <a:rPr lang="pl-PL" dirty="0">
                <a:solidFill>
                  <a:schemeClr val="bg1"/>
                </a:solidFill>
              </a:rPr>
              <a:t> Linux </a:t>
            </a:r>
            <a:r>
              <a:rPr lang="pl-PL" dirty="0" err="1">
                <a:solidFill>
                  <a:schemeClr val="bg1"/>
                </a:solidFill>
              </a:rPr>
              <a:t>distribution</a:t>
            </a:r>
            <a:r>
              <a:rPr lang="pl-PL" dirty="0">
                <a:solidFill>
                  <a:schemeClr val="bg1"/>
                </a:solidFill>
              </a:rPr>
              <a:t> </a:t>
            </a:r>
            <a:r>
              <a:rPr lang="pl-PL" dirty="0" err="1">
                <a:solidFill>
                  <a:schemeClr val="bg1"/>
                </a:solidFill>
              </a:rPr>
              <a:t>based</a:t>
            </a:r>
            <a:r>
              <a:rPr lang="pl-PL" dirty="0">
                <a:solidFill>
                  <a:schemeClr val="bg1"/>
                </a:solidFill>
              </a:rPr>
              <a:t> on </a:t>
            </a:r>
            <a:r>
              <a:rPr lang="pl-PL" b="1" dirty="0" err="1">
                <a:solidFill>
                  <a:schemeClr val="bg1"/>
                </a:solidFill>
              </a:rPr>
              <a:t>musl</a:t>
            </a:r>
            <a:r>
              <a:rPr lang="pl-PL" b="1" dirty="0">
                <a:solidFill>
                  <a:schemeClr val="bg1"/>
                </a:solidFill>
              </a:rPr>
              <a:t> </a:t>
            </a:r>
            <a:r>
              <a:rPr lang="pl-PL" b="1" dirty="0" err="1">
                <a:solidFill>
                  <a:schemeClr val="bg1"/>
                </a:solidFill>
              </a:rPr>
              <a:t>libc</a:t>
            </a:r>
            <a:r>
              <a:rPr lang="pl-PL" dirty="0">
                <a:solidFill>
                  <a:schemeClr val="bg1"/>
                </a:solidFill>
              </a:rPr>
              <a:t> and </a:t>
            </a:r>
            <a:r>
              <a:rPr lang="pl-PL" b="1" dirty="0" err="1">
                <a:solidFill>
                  <a:schemeClr val="bg1"/>
                </a:solidFill>
              </a:rPr>
              <a:t>busybox</a:t>
            </a:r>
            <a:endParaRPr lang="pl-PL" b="1" dirty="0">
              <a:solidFill>
                <a:schemeClr val="bg1"/>
              </a:solidFill>
            </a:endParaRPr>
          </a:p>
          <a:p>
            <a:r>
              <a:rPr lang="pl-PL" b="1" dirty="0" err="1">
                <a:solidFill>
                  <a:schemeClr val="bg1"/>
                </a:solidFill>
              </a:rPr>
              <a:t>musl</a:t>
            </a:r>
            <a:r>
              <a:rPr lang="pl-PL" b="1"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libc</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implementation</a:t>
            </a:r>
            <a:r>
              <a:rPr lang="pl-PL" dirty="0">
                <a:solidFill>
                  <a:schemeClr val="bg1"/>
                </a:solidFill>
              </a:rPr>
              <a:t> of the standard </a:t>
            </a:r>
            <a:r>
              <a:rPr lang="pl-PL" dirty="0" err="1">
                <a:solidFill>
                  <a:schemeClr val="bg1"/>
                </a:solidFill>
              </a:rPr>
              <a:t>library</a:t>
            </a:r>
            <a:r>
              <a:rPr lang="pl-PL" dirty="0">
                <a:solidFill>
                  <a:schemeClr val="bg1"/>
                </a:solidFill>
              </a:rPr>
              <a:t> </a:t>
            </a:r>
            <a:r>
              <a:rPr lang="pl-PL" dirty="0" err="1">
                <a:solidFill>
                  <a:schemeClr val="bg1"/>
                </a:solidFill>
              </a:rPr>
              <a:t>functionality</a:t>
            </a:r>
            <a:r>
              <a:rPr lang="pl-PL" dirty="0">
                <a:solidFill>
                  <a:schemeClr val="bg1"/>
                </a:solidFill>
              </a:rPr>
              <a:t> </a:t>
            </a:r>
            <a:r>
              <a:rPr lang="pl-PL" dirty="0" err="1">
                <a:solidFill>
                  <a:schemeClr val="bg1"/>
                </a:solidFill>
              </a:rPr>
              <a:t>described</a:t>
            </a:r>
            <a:r>
              <a:rPr lang="pl-PL" dirty="0">
                <a:solidFill>
                  <a:schemeClr val="bg1"/>
                </a:solidFill>
              </a:rPr>
              <a:t> in the ISO C </a:t>
            </a:r>
          </a:p>
          <a:p>
            <a:r>
              <a:rPr lang="en-GB" dirty="0">
                <a:solidFill>
                  <a:schemeClr val="bg1"/>
                </a:solidFill>
              </a:rPr>
              <a:t>uses its own package manager, </a:t>
            </a:r>
            <a:r>
              <a:rPr lang="en-GB" sz="3200" dirty="0" err="1">
                <a:solidFill>
                  <a:schemeClr val="bg1"/>
                </a:solidFill>
              </a:rPr>
              <a:t>apk</a:t>
            </a:r>
            <a:r>
              <a:rPr lang="en-GB" dirty="0">
                <a:solidFill>
                  <a:schemeClr val="bg1"/>
                </a:solidFill>
              </a:rPr>
              <a:t>.</a:t>
            </a:r>
          </a:p>
          <a:p>
            <a:r>
              <a:rPr lang="en-GB" dirty="0">
                <a:solidFill>
                  <a:schemeClr val="bg1"/>
                </a:solidFill>
              </a:rPr>
              <a:t>Alpine was brought to the spotlight when people realized that it would make an excellent distribution for containers. </a:t>
            </a:r>
            <a:endParaRPr lang="pl-PL" sz="3200" dirty="0">
              <a:solidFill>
                <a:schemeClr val="bg1"/>
              </a:solidFill>
            </a:endParaRPr>
          </a:p>
          <a:p>
            <a:pPr marL="0" indent="0">
              <a:buNone/>
            </a:pPr>
            <a:endParaRPr lang="en-US" sz="3200" dirty="0">
              <a:solidFill>
                <a:schemeClr val="bg1"/>
              </a:solidFill>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Alpine</a:t>
            </a:r>
            <a:r>
              <a:rPr lang="pl-PL" dirty="0">
                <a:solidFill>
                  <a:schemeClr val="bg1"/>
                </a:solidFill>
                <a:ea typeface="Roboto" panose="02000000000000000000" pitchFamily="2" charset="0"/>
              </a:rPr>
              <a:t> </a:t>
            </a:r>
          </a:p>
        </p:txBody>
      </p:sp>
    </p:spTree>
    <p:extLst>
      <p:ext uri="{BB962C8B-B14F-4D97-AF65-F5344CB8AC3E}">
        <p14:creationId xmlns:p14="http://schemas.microsoft.com/office/powerpoint/2010/main" val="209355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789043"/>
            <a:ext cx="10515600" cy="4387920"/>
          </a:xfrm>
        </p:spPr>
        <p:txBody>
          <a:bodyPr>
            <a:normAutofit/>
          </a:bodyPr>
          <a:lstStyle/>
          <a:p>
            <a:pPr>
              <a:buClr>
                <a:schemeClr val="accent1"/>
              </a:buClr>
            </a:pPr>
            <a:r>
              <a:rPr lang="pl-PL" dirty="0" err="1">
                <a:solidFill>
                  <a:schemeClr val="bg1"/>
                </a:solidFill>
                <a:ea typeface="Roboto" panose="02000000000000000000" pitchFamily="2" charset="0"/>
              </a:rPr>
              <a:t>Signaling</a:t>
            </a:r>
            <a:r>
              <a:rPr lang="pl-PL" dirty="0">
                <a:solidFill>
                  <a:schemeClr val="bg1"/>
                </a:solidFill>
                <a:ea typeface="Roboto" panose="02000000000000000000" pitchFamily="2" charset="0"/>
              </a:rPr>
              <a:t> in </a:t>
            </a:r>
            <a:r>
              <a:rPr lang="pl-PL" dirty="0" err="1">
                <a:solidFill>
                  <a:schemeClr val="bg1"/>
                </a:solidFill>
                <a:ea typeface="Roboto" panose="02000000000000000000" pitchFamily="2" charset="0"/>
              </a:rPr>
              <a:t>containers</a:t>
            </a:r>
            <a:endParaRPr lang="pl-PL" dirty="0">
              <a:solidFill>
                <a:schemeClr val="bg1"/>
              </a:solidFill>
              <a:ea typeface="Roboto" panose="02000000000000000000" pitchFamily="2" charset="0"/>
            </a:endParaRPr>
          </a:p>
          <a:p>
            <a:pPr>
              <a:buClr>
                <a:schemeClr val="accent1"/>
              </a:buClr>
            </a:pPr>
            <a:r>
              <a:rPr lang="pl-PL" dirty="0" err="1">
                <a:solidFill>
                  <a:schemeClr val="bg1"/>
                </a:solidFill>
                <a:ea typeface="Roboto" panose="02000000000000000000" pitchFamily="2" charset="0"/>
              </a:rPr>
              <a:t>Choosing</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container</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base</a:t>
            </a:r>
            <a:r>
              <a:rPr lang="pl-PL" dirty="0">
                <a:solidFill>
                  <a:schemeClr val="bg1"/>
                </a:solidFill>
                <a:ea typeface="Roboto" panose="02000000000000000000" pitchFamily="2" charset="0"/>
              </a:rPr>
              <a:t> image</a:t>
            </a:r>
          </a:p>
          <a:p>
            <a:pPr>
              <a:buClr>
                <a:schemeClr val="accent1"/>
              </a:buClr>
            </a:pPr>
            <a:r>
              <a:rPr lang="pl-PL" dirty="0" err="1">
                <a:solidFill>
                  <a:schemeClr val="bg1"/>
                </a:solidFill>
                <a:ea typeface="Roboto" panose="02000000000000000000" pitchFamily="2" charset="0"/>
              </a:rPr>
              <a:t>Multistage</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builds</a:t>
            </a:r>
            <a:endParaRPr lang="pl-PL" dirty="0">
              <a:solidFill>
                <a:schemeClr val="bg1"/>
              </a:solidFill>
              <a:ea typeface="Roboto" panose="02000000000000000000" pitchFamily="2" charset="0"/>
            </a:endParaRPr>
          </a:p>
          <a:p>
            <a:pPr>
              <a:buClr>
                <a:schemeClr val="accent1"/>
              </a:buClr>
            </a:pPr>
            <a:r>
              <a:rPr lang="pl-PL" dirty="0">
                <a:solidFill>
                  <a:schemeClr val="bg1"/>
                </a:solidFill>
                <a:ea typeface="Roboto" panose="02000000000000000000" pitchFamily="2" charset="0"/>
              </a:rPr>
              <a:t>Security</a:t>
            </a:r>
          </a:p>
          <a:p>
            <a:pPr>
              <a:buClr>
                <a:schemeClr val="accent1"/>
              </a:buClr>
            </a:pPr>
            <a:r>
              <a:rPr lang="en-GB" dirty="0">
                <a:solidFill>
                  <a:schemeClr val="bg1"/>
                </a:solidFill>
              </a:rPr>
              <a:t>Application configuration</a:t>
            </a:r>
            <a:endParaRPr lang="pl-PL" dirty="0">
              <a:solidFill>
                <a:schemeClr val="bg1"/>
              </a:solidFill>
              <a:ea typeface="Roboto" panose="02000000000000000000" pitchFamily="2" charset="0"/>
            </a:endParaRPr>
          </a:p>
          <a:p>
            <a:pPr>
              <a:buClr>
                <a:schemeClr val="accent1"/>
              </a:buClr>
            </a:pPr>
            <a:r>
              <a:rPr lang="en-GB" dirty="0">
                <a:solidFill>
                  <a:schemeClr val="bg1"/>
                </a:solidFill>
              </a:rPr>
              <a:t>Metrics in containers</a:t>
            </a:r>
          </a:p>
          <a:p>
            <a:pPr>
              <a:buClr>
                <a:schemeClr val="accent1"/>
              </a:buClr>
            </a:pPr>
            <a:r>
              <a:rPr lang="en-GB" dirty="0">
                <a:solidFill>
                  <a:schemeClr val="bg1"/>
                </a:solidFill>
              </a:rPr>
              <a:t>Intelligent Health Checks &amp; Graceful Shutdown </a:t>
            </a:r>
            <a:endParaRPr lang="pl-PL" dirty="0">
              <a:solidFill>
                <a:schemeClr val="bg1"/>
              </a:solidFill>
              <a:ea typeface="Roboto" panose="02000000000000000000" pitchFamily="2" charset="0"/>
            </a:endParaRPr>
          </a:p>
          <a:p>
            <a:pPr>
              <a:buClr>
                <a:schemeClr val="accent1"/>
              </a:buClr>
            </a:pPr>
            <a:r>
              <a:rPr lang="pl-PL" dirty="0" err="1">
                <a:solidFill>
                  <a:schemeClr val="bg1"/>
                </a:solidFill>
                <a:ea typeface="Roboto" panose="02000000000000000000" pitchFamily="2" charset="0"/>
              </a:rPr>
              <a:t>Summary</a:t>
            </a:r>
            <a:endParaRPr lang="pl-PL" dirty="0">
              <a:solidFill>
                <a:schemeClr val="bg1"/>
              </a:solidFill>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Agenda</a:t>
            </a:r>
          </a:p>
        </p:txBody>
      </p:sp>
    </p:spTree>
    <p:extLst>
      <p:ext uri="{BB962C8B-B14F-4D97-AF65-F5344CB8AC3E}">
        <p14:creationId xmlns:p14="http://schemas.microsoft.com/office/powerpoint/2010/main" val="2960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Our</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Dockerfile</a:t>
            </a:r>
            <a:r>
              <a:rPr lang="pl-PL" dirty="0">
                <a:solidFill>
                  <a:schemeClr val="bg1"/>
                </a:solidFill>
                <a:ea typeface="Roboto" panose="02000000000000000000" pitchFamily="2" charset="0"/>
              </a:rPr>
              <a:t> 3</a:t>
            </a:r>
          </a:p>
        </p:txBody>
      </p:sp>
      <p:sp>
        <p:nvSpPr>
          <p:cNvPr id="6" name="TextBox 5">
            <a:extLst>
              <a:ext uri="{FF2B5EF4-FFF2-40B4-BE49-F238E27FC236}">
                <a16:creationId xmlns:a16="http://schemas.microsoft.com/office/drawing/2014/main" id="{EFBF95D7-8F86-A445-9A91-A83B3840FE0F}"/>
              </a:ext>
            </a:extLst>
          </p:cNvPr>
          <p:cNvSpPr txBox="1"/>
          <p:nvPr/>
        </p:nvSpPr>
        <p:spPr>
          <a:xfrm>
            <a:off x="838200" y="1690688"/>
            <a:ext cx="10515599" cy="2862322"/>
          </a:xfrm>
          <a:prstGeom prst="rect">
            <a:avLst/>
          </a:prstGeom>
          <a:solidFill>
            <a:srgbClr val="424242"/>
          </a:solidFill>
        </p:spPr>
        <p:txBody>
          <a:bodyPr wrap="square" rtlCol="0">
            <a:spAutoFit/>
          </a:bodyPr>
          <a:lstStyle/>
          <a:p>
            <a:r>
              <a:rPr lang="pl-PL" sz="2000" dirty="0">
                <a:solidFill>
                  <a:srgbClr val="569CD6"/>
                </a:solidFill>
                <a:latin typeface="Menlo" panose="020B0609030804020204" pitchFamily="49" charset="0"/>
              </a:rPr>
              <a:t>FROM</a:t>
            </a:r>
            <a:r>
              <a:rPr lang="pl-PL" sz="2000" dirty="0">
                <a:solidFill>
                  <a:srgbClr val="D4D4D4"/>
                </a:solidFill>
                <a:latin typeface="Menlo" panose="020B0609030804020204" pitchFamily="49" charset="0"/>
              </a:rPr>
              <a:t> openjdk:8-jre-alpine</a:t>
            </a: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RUN</a:t>
            </a:r>
            <a:r>
              <a:rPr lang="pl-PL" sz="2000" dirty="0">
                <a:solidFill>
                  <a:srgbClr val="D4D4D4"/>
                </a:solidFill>
                <a:latin typeface="Menlo" panose="020B0609030804020204" pitchFamily="49" charset="0"/>
              </a:rPr>
              <a:t> </a:t>
            </a:r>
            <a:r>
              <a:rPr lang="pl-PL" sz="2000" dirty="0" err="1">
                <a:solidFill>
                  <a:srgbClr val="D4D4D4"/>
                </a:solidFill>
                <a:latin typeface="Menlo" panose="020B0609030804020204" pitchFamily="49" charset="0"/>
              </a:rPr>
              <a:t>mkdir</a:t>
            </a:r>
            <a:r>
              <a:rPr lang="pl-PL" sz="2000" dirty="0">
                <a:solidFill>
                  <a:srgbClr val="D4D4D4"/>
                </a:solidFill>
                <a:latin typeface="Menlo" panose="020B0609030804020204" pitchFamily="49" charset="0"/>
              </a:rPr>
              <a:t> -p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endParaRPr lang="pl-PL" sz="2000" dirty="0">
              <a:solidFill>
                <a:srgbClr val="D4D4D4"/>
              </a:solidFill>
              <a:latin typeface="Menlo" panose="020B0609030804020204" pitchFamily="49" charset="0"/>
            </a:endParaRP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COPY</a:t>
            </a:r>
            <a:r>
              <a:rPr lang="pl-PL" sz="2000" dirty="0">
                <a:solidFill>
                  <a:srgbClr val="D4D4D4"/>
                </a:solidFill>
                <a:latin typeface="Menlo" panose="020B0609030804020204" pitchFamily="49" charset="0"/>
              </a:rPr>
              <a:t> target/users-app-1.0.jar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r>
              <a:rPr lang="pl-PL" sz="2000" dirty="0">
                <a:solidFill>
                  <a:srgbClr val="D4D4D4"/>
                </a:solidFill>
                <a:latin typeface="Menlo" panose="020B0609030804020204" pitchFamily="49" charset="0"/>
              </a:rPr>
              <a:t>/users-app-1.0.jar</a:t>
            </a: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ENTRYPOINT</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java</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XshowSettings:VM</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XX:NativeMemoryTracking</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summary</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"-jar"</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var</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users-app</a:t>
            </a:r>
            <a:r>
              <a:rPr lang="pl-PL" sz="2000" dirty="0">
                <a:solidFill>
                  <a:srgbClr val="CE9178"/>
                </a:solidFill>
                <a:latin typeface="Menlo" panose="020B0609030804020204" pitchFamily="49" charset="0"/>
              </a:rPr>
              <a:t>/users-app-1.0.jar"</a:t>
            </a:r>
            <a:r>
              <a:rPr lang="pl-PL" sz="2000" dirty="0">
                <a:solidFill>
                  <a:srgbClr val="D4D4D4"/>
                </a:solidFill>
                <a:latin typeface="Menlo" panose="020B0609030804020204" pitchFamily="49" charset="0"/>
              </a:rPr>
              <a:t>]</a:t>
            </a:r>
          </a:p>
        </p:txBody>
      </p:sp>
    </p:spTree>
    <p:extLst>
      <p:ext uri="{BB962C8B-B14F-4D97-AF65-F5344CB8AC3E}">
        <p14:creationId xmlns:p14="http://schemas.microsoft.com/office/powerpoint/2010/main" val="645292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Checking</a:t>
            </a:r>
            <a:r>
              <a:rPr lang="pl-PL" dirty="0">
                <a:solidFill>
                  <a:schemeClr val="bg1"/>
                </a:solidFill>
                <a:ea typeface="Roboto" panose="02000000000000000000" pitchFamily="2" charset="0"/>
              </a:rPr>
              <a:t> image </a:t>
            </a:r>
            <a:r>
              <a:rPr lang="pl-PL" dirty="0" err="1">
                <a:solidFill>
                  <a:schemeClr val="bg1"/>
                </a:solidFill>
                <a:ea typeface="Roboto" panose="02000000000000000000" pitchFamily="2" charset="0"/>
              </a:rPr>
              <a:t>size</a:t>
            </a:r>
            <a:endParaRPr lang="pl-PL" dirty="0">
              <a:solidFill>
                <a:schemeClr val="bg1"/>
              </a:solidFill>
              <a:ea typeface="Roboto" panose="02000000000000000000" pitchFamily="2" charset="0"/>
            </a:endParaRPr>
          </a:p>
        </p:txBody>
      </p:sp>
      <p:sp>
        <p:nvSpPr>
          <p:cNvPr id="7" name="Content Placeholder 2">
            <a:extLst>
              <a:ext uri="{FF2B5EF4-FFF2-40B4-BE49-F238E27FC236}">
                <a16:creationId xmlns:a16="http://schemas.microsoft.com/office/drawing/2014/main" id="{F327201E-2E39-1C47-9EA2-2339B76D0211}"/>
              </a:ext>
            </a:extLst>
          </p:cNvPr>
          <p:cNvSpPr>
            <a:spLocks noGrp="1"/>
          </p:cNvSpPr>
          <p:nvPr>
            <p:ph idx="1"/>
          </p:nvPr>
        </p:nvSpPr>
        <p:spPr>
          <a:xfrm>
            <a:off x="838200" y="1825625"/>
            <a:ext cx="10515600" cy="4351338"/>
          </a:xfrm>
        </p:spPr>
        <p:txBody>
          <a:bodyPr>
            <a:normAutofit/>
          </a:bodyPr>
          <a:lstStyle/>
          <a:p>
            <a:pPr>
              <a:buClr>
                <a:schemeClr val="accent1"/>
              </a:buClr>
            </a:pPr>
            <a:endParaRPr lang="en-US" sz="3200" dirty="0">
              <a:solidFill>
                <a:schemeClr val="bg2"/>
              </a:solidFill>
              <a:ea typeface="Roboto" panose="02000000000000000000" pitchFamily="2" charset="0"/>
            </a:endParaRPr>
          </a:p>
          <a:p>
            <a:pPr>
              <a:buClr>
                <a:schemeClr val="accent1"/>
              </a:buClr>
            </a:pPr>
            <a:endParaRPr lang="en-US" sz="3200" dirty="0">
              <a:solidFill>
                <a:schemeClr val="bg2"/>
              </a:solidFill>
              <a:ea typeface="Roboto" panose="02000000000000000000" pitchFamily="2" charset="0"/>
            </a:endParaRPr>
          </a:p>
        </p:txBody>
      </p:sp>
      <p:sp>
        <p:nvSpPr>
          <p:cNvPr id="8" name="Content Placeholder 2">
            <a:extLst>
              <a:ext uri="{FF2B5EF4-FFF2-40B4-BE49-F238E27FC236}">
                <a16:creationId xmlns:a16="http://schemas.microsoft.com/office/drawing/2014/main" id="{77DB2F13-98AA-324D-991E-7CCCD3E00F36}"/>
              </a:ext>
            </a:extLst>
          </p:cNvPr>
          <p:cNvSpPr txBox="1">
            <a:spLocks/>
          </p:cNvSpPr>
          <p:nvPr/>
        </p:nvSpPr>
        <p:spPr>
          <a:xfrm>
            <a:off x="990600" y="19780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accent1"/>
              </a:buClr>
            </a:pPr>
            <a:endParaRPr lang="en-US" sz="3200" dirty="0">
              <a:solidFill>
                <a:schemeClr val="bg2"/>
              </a:solidFill>
              <a:ea typeface="Roboto" panose="02000000000000000000" pitchFamily="2" charset="0"/>
            </a:endParaRPr>
          </a:p>
        </p:txBody>
      </p:sp>
      <p:sp>
        <p:nvSpPr>
          <p:cNvPr id="13" name="TextBox 12">
            <a:extLst>
              <a:ext uri="{FF2B5EF4-FFF2-40B4-BE49-F238E27FC236}">
                <a16:creationId xmlns:a16="http://schemas.microsoft.com/office/drawing/2014/main" id="{E299CCBA-C43F-4541-8EFE-3DB4FC4A2229}"/>
              </a:ext>
            </a:extLst>
          </p:cNvPr>
          <p:cNvSpPr txBox="1"/>
          <p:nvPr/>
        </p:nvSpPr>
        <p:spPr>
          <a:xfrm>
            <a:off x="2335662" y="4005877"/>
            <a:ext cx="7825476" cy="707886"/>
          </a:xfrm>
          <a:prstGeom prst="rect">
            <a:avLst/>
          </a:prstGeom>
          <a:noFill/>
        </p:spPr>
        <p:txBody>
          <a:bodyPr wrap="none" rtlCol="0">
            <a:spAutoFit/>
          </a:bodyPr>
          <a:lstStyle/>
          <a:p>
            <a:r>
              <a:rPr lang="pl-PL" sz="4000" dirty="0" err="1">
                <a:solidFill>
                  <a:schemeClr val="bg1"/>
                </a:solidFill>
              </a:rPr>
              <a:t>It’s</a:t>
            </a:r>
            <a:r>
              <a:rPr lang="pl-PL" sz="4000" dirty="0">
                <a:solidFill>
                  <a:schemeClr val="bg1"/>
                </a:solidFill>
              </a:rPr>
              <a:t> 124mb !!!!!!!!!!!!!!!!!!!!!!!!!!!!!!!!</a:t>
            </a:r>
          </a:p>
        </p:txBody>
      </p:sp>
      <p:pic>
        <p:nvPicPr>
          <p:cNvPr id="3" name="Picture 2">
            <a:extLst>
              <a:ext uri="{FF2B5EF4-FFF2-40B4-BE49-F238E27FC236}">
                <a16:creationId xmlns:a16="http://schemas.microsoft.com/office/drawing/2014/main" id="{5F7814B0-0592-174C-B07C-C88FC1B91600}"/>
              </a:ext>
            </a:extLst>
          </p:cNvPr>
          <p:cNvPicPr>
            <a:picLocks noChangeAspect="1"/>
          </p:cNvPicPr>
          <p:nvPr/>
        </p:nvPicPr>
        <p:blipFill>
          <a:blip r:embed="rId2"/>
          <a:stretch>
            <a:fillRect/>
          </a:stretch>
        </p:blipFill>
        <p:spPr>
          <a:xfrm>
            <a:off x="0" y="2361992"/>
            <a:ext cx="12192000" cy="490131"/>
          </a:xfrm>
          <a:prstGeom prst="rect">
            <a:avLst/>
          </a:prstGeom>
        </p:spPr>
      </p:pic>
      <p:sp>
        <p:nvSpPr>
          <p:cNvPr id="9" name="TextBox 8">
            <a:extLst>
              <a:ext uri="{FF2B5EF4-FFF2-40B4-BE49-F238E27FC236}">
                <a16:creationId xmlns:a16="http://schemas.microsoft.com/office/drawing/2014/main" id="{260B46FC-7FE1-264A-96C5-5642ACC10F62}"/>
              </a:ext>
            </a:extLst>
          </p:cNvPr>
          <p:cNvSpPr txBox="1"/>
          <p:nvPr/>
        </p:nvSpPr>
        <p:spPr>
          <a:xfrm>
            <a:off x="2335662" y="4868122"/>
            <a:ext cx="2643544" cy="707886"/>
          </a:xfrm>
          <a:prstGeom prst="rect">
            <a:avLst/>
          </a:prstGeom>
          <a:noFill/>
        </p:spPr>
        <p:txBody>
          <a:bodyPr wrap="none" rtlCol="0">
            <a:spAutoFit/>
          </a:bodyPr>
          <a:lstStyle/>
          <a:p>
            <a:r>
              <a:rPr lang="pl-PL" sz="4000" dirty="0">
                <a:solidFill>
                  <a:schemeClr val="bg1"/>
                </a:solidFill>
              </a:rPr>
              <a:t>Was 881mb</a:t>
            </a:r>
          </a:p>
        </p:txBody>
      </p:sp>
    </p:spTree>
    <p:extLst>
      <p:ext uri="{BB962C8B-B14F-4D97-AF65-F5344CB8AC3E}">
        <p14:creationId xmlns:p14="http://schemas.microsoft.com/office/powerpoint/2010/main" val="2985419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1096BA1-7DA7-6B46-9FBA-8287EEA2F130}"/>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49629" y="1084784"/>
            <a:ext cx="11903826"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How </a:t>
            </a:r>
            <a:r>
              <a:rPr lang="pl-PL" dirty="0" err="1">
                <a:solidFill>
                  <a:srgbClr val="FFFFFF"/>
                </a:solidFill>
                <a:latin typeface="Roboto Medium" panose="02000000000000000000" pitchFamily="2" charset="0"/>
                <a:ea typeface="Roboto Medium" panose="02000000000000000000" pitchFamily="2" charset="0"/>
              </a:rPr>
              <a:t>About</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Other</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Languages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500739807"/>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6F134C08-CF7A-EF46-9E01-71523A19B9F7}"/>
              </a:ext>
            </a:extLst>
          </p:cNvPr>
          <p:cNvPicPr>
            <a:picLocks noGrp="1" noChangeAspect="1"/>
          </p:cNvPicPr>
          <p:nvPr>
            <p:ph idx="1"/>
          </p:nvPr>
        </p:nvPicPr>
        <p:blipFill>
          <a:blip r:embed="rId2"/>
          <a:stretch>
            <a:fillRect/>
          </a:stretch>
        </p:blipFill>
        <p:spPr>
          <a:xfrm>
            <a:off x="0" y="2008095"/>
            <a:ext cx="12192000" cy="32512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Node</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Python</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Ruby</a:t>
            </a:r>
            <a:endParaRPr lang="pl-PL" dirty="0">
              <a:solidFill>
                <a:schemeClr val="bg1"/>
              </a:solidFill>
              <a:ea typeface="Roboto" panose="02000000000000000000" pitchFamily="2" charset="0"/>
            </a:endParaRPr>
          </a:p>
        </p:txBody>
      </p:sp>
      <p:sp>
        <p:nvSpPr>
          <p:cNvPr id="6" name="TextBox 5">
            <a:extLst>
              <a:ext uri="{FF2B5EF4-FFF2-40B4-BE49-F238E27FC236}">
                <a16:creationId xmlns:a16="http://schemas.microsoft.com/office/drawing/2014/main" id="{C6B9A93B-1F0E-D74F-809F-315ED3D92658}"/>
              </a:ext>
            </a:extLst>
          </p:cNvPr>
          <p:cNvSpPr txBox="1"/>
          <p:nvPr/>
        </p:nvSpPr>
        <p:spPr>
          <a:xfrm>
            <a:off x="551982" y="6308209"/>
            <a:ext cx="11088035" cy="369332"/>
          </a:xfrm>
          <a:prstGeom prst="rect">
            <a:avLst/>
          </a:prstGeom>
          <a:noFill/>
        </p:spPr>
        <p:txBody>
          <a:bodyPr wrap="none" rtlCol="0">
            <a:spAutoFit/>
          </a:bodyPr>
          <a:lstStyle/>
          <a:p>
            <a:r>
              <a:rPr lang="en-PL" dirty="0">
                <a:solidFill>
                  <a:schemeClr val="bg1"/>
                </a:solidFill>
              </a:rPr>
              <a:t>Source:</a:t>
            </a:r>
            <a:r>
              <a:rPr lang="en-PL" dirty="0"/>
              <a:t> </a:t>
            </a:r>
            <a:r>
              <a:rPr lang="en-GB" dirty="0">
                <a:solidFill>
                  <a:schemeClr val="accent2"/>
                </a:solidFill>
                <a:hlinkClick r:id="rId3">
                  <a:extLst>
                    <a:ext uri="{A12FA001-AC4F-418D-AE19-62706E023703}">
                      <ahyp:hlinkClr xmlns:ahyp="http://schemas.microsoft.com/office/drawing/2018/hyperlinkcolor" val="tx"/>
                    </a:ext>
                  </a:extLst>
                </a:hlinkClick>
              </a:rPr>
              <a:t>https://www.ardanlabs.com/blog/2020/02/docker-images-part2-details-specific-to-different-languages.html</a:t>
            </a:r>
            <a:endParaRPr lang="en-PL" dirty="0">
              <a:solidFill>
                <a:schemeClr val="accent2"/>
              </a:solidFill>
            </a:endParaRPr>
          </a:p>
        </p:txBody>
      </p:sp>
    </p:spTree>
    <p:extLst>
      <p:ext uri="{BB962C8B-B14F-4D97-AF65-F5344CB8AC3E}">
        <p14:creationId xmlns:p14="http://schemas.microsoft.com/office/powerpoint/2010/main" val="18999831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1096BA1-7DA7-6B46-9FBA-8287EEA2F130}"/>
              </a:ext>
            </a:extLst>
          </p:cNvPr>
          <p:cNvPicPr>
            <a:picLocks noChangeAspect="1"/>
          </p:cNvPicPr>
          <p:nvPr/>
        </p:nvPicPr>
        <p:blipFill rotWithShape="1">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244252" y="1084784"/>
            <a:ext cx="9703496"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Let’s</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change</a:t>
            </a:r>
            <a:r>
              <a:rPr lang="pl-PL" dirty="0">
                <a:solidFill>
                  <a:srgbClr val="FFFFFF"/>
                </a:solidFill>
                <a:latin typeface="Roboto Medium" panose="02000000000000000000" pitchFamily="2" charset="0"/>
                <a:ea typeface="Roboto Medium" panose="02000000000000000000" pitchFamily="2" charset="0"/>
              </a:rPr>
              <a:t> business </a:t>
            </a:r>
            <a:r>
              <a:rPr lang="pl-PL" dirty="0" err="1">
                <a:solidFill>
                  <a:srgbClr val="FFFFFF"/>
                </a:solidFill>
                <a:latin typeface="Roboto Medium" panose="02000000000000000000" pitchFamily="2" charset="0"/>
                <a:ea typeface="Roboto Medium" panose="02000000000000000000" pitchFamily="2" charset="0"/>
              </a:rPr>
              <a:t>logic</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712553855"/>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Problem: </a:t>
            </a:r>
          </a:p>
        </p:txBody>
      </p:sp>
      <p:pic>
        <p:nvPicPr>
          <p:cNvPr id="7" name="Content Placeholder 6">
            <a:extLst>
              <a:ext uri="{FF2B5EF4-FFF2-40B4-BE49-F238E27FC236}">
                <a16:creationId xmlns:a16="http://schemas.microsoft.com/office/drawing/2014/main" id="{2EA50EF0-313F-A144-B998-865B3CE631ED}"/>
              </a:ext>
            </a:extLst>
          </p:cNvPr>
          <p:cNvPicPr>
            <a:picLocks noGrp="1" noChangeAspect="1"/>
          </p:cNvPicPr>
          <p:nvPr>
            <p:ph idx="1"/>
          </p:nvPr>
        </p:nvPicPr>
        <p:blipFill>
          <a:blip r:embed="rId2"/>
          <a:stretch>
            <a:fillRect/>
          </a:stretch>
        </p:blipFill>
        <p:spPr>
          <a:xfrm>
            <a:off x="228249" y="1690688"/>
            <a:ext cx="11735501" cy="2642348"/>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4820AA33-6107-D74B-8992-6113669EAFC2}"/>
                  </a:ext>
                </a:extLst>
              </p14:cNvPr>
              <p14:cNvContentPartPr/>
              <p14:nvPr/>
            </p14:nvContentPartPr>
            <p14:xfrm>
              <a:off x="9553803" y="2308724"/>
              <a:ext cx="2266200" cy="1043280"/>
            </p14:xfrm>
          </p:contentPart>
        </mc:Choice>
        <mc:Fallback xmlns="">
          <p:pic>
            <p:nvPicPr>
              <p:cNvPr id="8" name="Ink 7">
                <a:extLst>
                  <a:ext uri="{FF2B5EF4-FFF2-40B4-BE49-F238E27FC236}">
                    <a16:creationId xmlns:a16="http://schemas.microsoft.com/office/drawing/2014/main" id="{4820AA33-6107-D74B-8992-6113669EAFC2}"/>
                  </a:ext>
                </a:extLst>
              </p:cNvPr>
              <p:cNvPicPr/>
              <p:nvPr/>
            </p:nvPicPr>
            <p:blipFill>
              <a:blip r:embed="rId4"/>
              <a:stretch>
                <a:fillRect/>
              </a:stretch>
            </p:blipFill>
            <p:spPr>
              <a:xfrm>
                <a:off x="9545163" y="2300084"/>
                <a:ext cx="2283840" cy="1060920"/>
              </a:xfrm>
              <a:prstGeom prst="rect">
                <a:avLst/>
              </a:prstGeom>
            </p:spPr>
          </p:pic>
        </mc:Fallback>
      </mc:AlternateContent>
    </p:spTree>
    <p:extLst>
      <p:ext uri="{BB962C8B-B14F-4D97-AF65-F5344CB8AC3E}">
        <p14:creationId xmlns:p14="http://schemas.microsoft.com/office/powerpoint/2010/main" val="304657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a:solidFill>
                  <a:schemeClr val="bg1"/>
                </a:solidFill>
                <a:ea typeface="Roboto" panose="02000000000000000000" pitchFamily="2" charset="0"/>
              </a:rPr>
              <a:t>Solution: </a:t>
            </a:r>
            <a:r>
              <a:rPr lang="pl-PL" dirty="0" err="1">
                <a:solidFill>
                  <a:schemeClr val="bg1"/>
                </a:solidFill>
                <a:ea typeface="Roboto" panose="02000000000000000000" pitchFamily="2" charset="0"/>
              </a:rPr>
              <a:t>Unpack</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Fat</a:t>
            </a:r>
            <a:r>
              <a:rPr lang="pl-PL" dirty="0">
                <a:solidFill>
                  <a:schemeClr val="bg1"/>
                </a:solidFill>
                <a:ea typeface="Roboto" panose="02000000000000000000" pitchFamily="2" charset="0"/>
              </a:rPr>
              <a:t> JAR</a:t>
            </a:r>
            <a:endParaRPr lang="en-US" dirty="0">
              <a:solidFill>
                <a:schemeClr val="bg2"/>
              </a:solidFill>
            </a:endParaRPr>
          </a:p>
        </p:txBody>
      </p:sp>
      <p:sp>
        <p:nvSpPr>
          <p:cNvPr id="3" name="Content Placeholder 2"/>
          <p:cNvSpPr>
            <a:spLocks noGrp="1"/>
          </p:cNvSpPr>
          <p:nvPr>
            <p:ph idx="1"/>
          </p:nvPr>
        </p:nvSpPr>
        <p:spPr/>
        <p:txBody>
          <a:bodyPr/>
          <a:lstStyle/>
          <a:p>
            <a:pPr>
              <a:lnSpc>
                <a:spcPct val="100000"/>
              </a:lnSpc>
              <a:spcBef>
                <a:spcPts val="0"/>
              </a:spcBef>
              <a:buClr>
                <a:schemeClr val="accent1"/>
              </a:buClr>
            </a:pPr>
            <a:r>
              <a:rPr lang="en-US" dirty="0">
                <a:solidFill>
                  <a:schemeClr val="bg1"/>
                </a:solidFill>
              </a:rPr>
              <a:t>Build Users Service</a:t>
            </a:r>
          </a:p>
          <a:p>
            <a:pPr marL="0" indent="0">
              <a:lnSpc>
                <a:spcPct val="100000"/>
              </a:lnSpc>
              <a:spcBef>
                <a:spcPts val="0"/>
              </a:spcBef>
              <a:buClr>
                <a:schemeClr val="accent1"/>
              </a:buClr>
              <a:buNone/>
              <a:defRPr/>
            </a:pPr>
            <a:endParaRPr lang="en-US" dirty="0">
              <a:solidFill>
                <a:schemeClr val="bg1"/>
              </a:solidFill>
            </a:endParaRPr>
          </a:p>
          <a:p>
            <a:pPr marL="0" indent="0">
              <a:lnSpc>
                <a:spcPct val="100000"/>
              </a:lnSpc>
              <a:spcBef>
                <a:spcPts val="0"/>
              </a:spcBef>
              <a:buClr>
                <a:schemeClr val="accent1"/>
              </a:buClr>
              <a:buNone/>
            </a:pPr>
            <a:endParaRPr lang="en-US" dirty="0">
              <a:solidFill>
                <a:schemeClr val="bg1"/>
              </a:solidFill>
            </a:endParaRPr>
          </a:p>
          <a:p>
            <a:pPr marL="0" indent="0">
              <a:lnSpc>
                <a:spcPct val="100000"/>
              </a:lnSpc>
              <a:spcBef>
                <a:spcPts val="0"/>
              </a:spcBef>
              <a:buClr>
                <a:schemeClr val="accent1"/>
              </a:buClr>
              <a:buNone/>
            </a:pPr>
            <a:endParaRPr lang="en-US" dirty="0">
              <a:solidFill>
                <a:schemeClr val="bg1"/>
              </a:solidFill>
            </a:endParaRPr>
          </a:p>
          <a:p>
            <a:pPr>
              <a:lnSpc>
                <a:spcPct val="100000"/>
              </a:lnSpc>
              <a:spcBef>
                <a:spcPts val="0"/>
              </a:spcBef>
              <a:buClr>
                <a:schemeClr val="accent1"/>
              </a:buClr>
            </a:pPr>
            <a:r>
              <a:rPr lang="en-US" dirty="0">
                <a:solidFill>
                  <a:schemeClr val="bg1"/>
                </a:solidFill>
              </a:rPr>
              <a:t>Unpack JAR to create external and internal deps: </a:t>
            </a:r>
          </a:p>
          <a:p>
            <a:pPr marL="0" indent="0">
              <a:lnSpc>
                <a:spcPct val="100000"/>
              </a:lnSpc>
              <a:spcBef>
                <a:spcPts val="0"/>
              </a:spcBef>
              <a:buClr>
                <a:schemeClr val="accent1"/>
              </a:buClr>
              <a:buNone/>
            </a:pPr>
            <a:endParaRPr lang="en-US" dirty="0">
              <a:solidFill>
                <a:schemeClr val="bg1"/>
              </a:solidFill>
            </a:endParaRPr>
          </a:p>
          <a:p>
            <a:pPr marL="0" indent="0">
              <a:lnSpc>
                <a:spcPct val="100000"/>
              </a:lnSpc>
              <a:spcBef>
                <a:spcPts val="0"/>
              </a:spcBef>
              <a:buClr>
                <a:schemeClr val="accent1"/>
              </a:buClr>
              <a:buNone/>
            </a:pPr>
            <a:endParaRPr lang="en-US" dirty="0">
              <a:solidFill>
                <a:schemeClr val="bg1"/>
              </a:solidFill>
            </a:endParaRPr>
          </a:p>
          <a:p>
            <a:pPr marL="0" indent="0">
              <a:lnSpc>
                <a:spcPct val="100000"/>
              </a:lnSpc>
              <a:spcBef>
                <a:spcPts val="0"/>
              </a:spcBef>
              <a:buClr>
                <a:schemeClr val="accent1"/>
              </a:buClr>
              <a:buNone/>
            </a:pPr>
            <a:endParaRPr lang="en-US" dirty="0">
              <a:solidFill>
                <a:schemeClr val="bg1"/>
              </a:solidFill>
            </a:endParaRPr>
          </a:p>
          <a:p>
            <a:pPr>
              <a:lnSpc>
                <a:spcPct val="100000"/>
              </a:lnSpc>
              <a:spcBef>
                <a:spcPts val="0"/>
              </a:spcBef>
              <a:buClr>
                <a:schemeClr val="accent1"/>
              </a:buClr>
            </a:pPr>
            <a:endParaRPr lang="en-US" dirty="0">
              <a:solidFill>
                <a:schemeClr val="bg1"/>
              </a:solidFill>
            </a:endParaRPr>
          </a:p>
          <a:p>
            <a:pPr marL="0" indent="0">
              <a:lnSpc>
                <a:spcPct val="100000"/>
              </a:lnSpc>
              <a:spcBef>
                <a:spcPts val="0"/>
              </a:spcBef>
              <a:buClr>
                <a:schemeClr val="accent1"/>
              </a:buClr>
              <a:buNone/>
            </a:pPr>
            <a:endParaRPr lang="en-US" dirty="0">
              <a:solidFill>
                <a:schemeClr val="bg1"/>
              </a:solidFill>
            </a:endParaRPr>
          </a:p>
          <a:p>
            <a:pPr marL="0" indent="0">
              <a:lnSpc>
                <a:spcPct val="100000"/>
              </a:lnSpc>
              <a:spcBef>
                <a:spcPts val="0"/>
              </a:spcBef>
              <a:buClr>
                <a:schemeClr val="accent1"/>
              </a:buClr>
              <a:buNone/>
            </a:pPr>
            <a:endParaRPr lang="en-US" dirty="0">
              <a:solidFill>
                <a:schemeClr val="bg1"/>
              </a:solidFill>
            </a:endParaRPr>
          </a:p>
        </p:txBody>
      </p:sp>
      <p:sp>
        <p:nvSpPr>
          <p:cNvPr id="6" name="TextBox 5"/>
          <p:cNvSpPr txBox="1"/>
          <p:nvPr/>
        </p:nvSpPr>
        <p:spPr>
          <a:xfrm>
            <a:off x="1123168" y="2458804"/>
            <a:ext cx="9237141" cy="461665"/>
          </a:xfrm>
          <a:prstGeom prst="rect">
            <a:avLst/>
          </a:prstGeom>
          <a:solidFill>
            <a:srgbClr val="424242"/>
          </a:solidFill>
        </p:spPr>
        <p:txBody>
          <a:bodyPr wrap="square" rtlCol="0">
            <a:spAutoFit/>
          </a:bodyPr>
          <a:lstStyle/>
          <a:p>
            <a:r>
              <a:rPr lang="en-US" sz="2400" dirty="0">
                <a:solidFill>
                  <a:srgbClr val="00B050"/>
                </a:solidFill>
              </a:rPr>
              <a:t>$</a:t>
            </a:r>
            <a:r>
              <a:rPr lang="en-US" sz="2400" dirty="0"/>
              <a:t> </a:t>
            </a:r>
            <a:r>
              <a:rPr lang="en-US" sz="2400" dirty="0" err="1">
                <a:solidFill>
                  <a:schemeClr val="bg1"/>
                </a:solidFill>
              </a:rPr>
              <a:t>mvn</a:t>
            </a:r>
            <a:r>
              <a:rPr lang="en-US" sz="2400" dirty="0">
                <a:solidFill>
                  <a:schemeClr val="bg1"/>
                </a:solidFill>
              </a:rPr>
              <a:t> clean package</a:t>
            </a:r>
          </a:p>
        </p:txBody>
      </p:sp>
      <p:sp>
        <p:nvSpPr>
          <p:cNvPr id="7" name="TextBox 6"/>
          <p:cNvSpPr txBox="1"/>
          <p:nvPr/>
        </p:nvSpPr>
        <p:spPr>
          <a:xfrm>
            <a:off x="1123166" y="4100096"/>
            <a:ext cx="9237141" cy="830997"/>
          </a:xfrm>
          <a:prstGeom prst="rect">
            <a:avLst/>
          </a:prstGeom>
          <a:solidFill>
            <a:srgbClr val="424242"/>
          </a:solidFill>
        </p:spPr>
        <p:txBody>
          <a:bodyPr wrap="square" rtlCol="0">
            <a:spAutoFit/>
          </a:bodyPr>
          <a:lstStyle/>
          <a:p>
            <a:r>
              <a:rPr lang="en-US" sz="2400" dirty="0">
                <a:solidFill>
                  <a:srgbClr val="00B050"/>
                </a:solidFill>
              </a:rPr>
              <a:t>$</a:t>
            </a:r>
            <a:r>
              <a:rPr lang="pl-PL" sz="2400" dirty="0"/>
              <a:t> </a:t>
            </a:r>
            <a:r>
              <a:rPr lang="pl-PL" sz="2400" dirty="0" err="1">
                <a:solidFill>
                  <a:schemeClr val="bg1"/>
                </a:solidFill>
              </a:rPr>
              <a:t>mkdir</a:t>
            </a:r>
            <a:r>
              <a:rPr lang="pl-PL" sz="2400" dirty="0">
                <a:solidFill>
                  <a:schemeClr val="bg1"/>
                </a:solidFill>
              </a:rPr>
              <a:t> target/</a:t>
            </a:r>
            <a:r>
              <a:rPr lang="pl-PL" sz="2400" dirty="0" err="1">
                <a:solidFill>
                  <a:schemeClr val="bg1"/>
                </a:solidFill>
              </a:rPr>
              <a:t>dependency</a:t>
            </a:r>
            <a:r>
              <a:rPr lang="pl-PL" sz="2400" dirty="0">
                <a:solidFill>
                  <a:schemeClr val="bg1"/>
                </a:solidFill>
              </a:rPr>
              <a:t> </a:t>
            </a:r>
          </a:p>
          <a:p>
            <a:r>
              <a:rPr lang="en-US" sz="2400" dirty="0">
                <a:solidFill>
                  <a:srgbClr val="00B050"/>
                </a:solidFill>
              </a:rPr>
              <a:t>$</a:t>
            </a:r>
            <a:r>
              <a:rPr lang="pl-PL" sz="2400" dirty="0"/>
              <a:t> </a:t>
            </a:r>
            <a:r>
              <a:rPr lang="pl-PL" sz="2400" dirty="0">
                <a:solidFill>
                  <a:schemeClr val="bg1"/>
                </a:solidFill>
              </a:rPr>
              <a:t>(cd target/</a:t>
            </a:r>
            <a:r>
              <a:rPr lang="pl-PL" sz="2400" dirty="0" err="1">
                <a:solidFill>
                  <a:schemeClr val="bg1"/>
                </a:solidFill>
              </a:rPr>
              <a:t>dependency</a:t>
            </a:r>
            <a:r>
              <a:rPr lang="pl-PL" sz="2400" dirty="0">
                <a:solidFill>
                  <a:schemeClr val="bg1"/>
                </a:solidFill>
              </a:rPr>
              <a:t>; tar -</a:t>
            </a:r>
            <a:r>
              <a:rPr lang="pl-PL" sz="2400" dirty="0" err="1">
                <a:solidFill>
                  <a:schemeClr val="bg1"/>
                </a:solidFill>
              </a:rPr>
              <a:t>zxf</a:t>
            </a:r>
            <a:r>
              <a:rPr lang="pl-PL" sz="2400" dirty="0">
                <a:solidFill>
                  <a:schemeClr val="bg1"/>
                </a:solidFill>
              </a:rPr>
              <a:t> ../*.jar)</a:t>
            </a:r>
            <a:endParaRPr lang="en-US" sz="2400" dirty="0">
              <a:solidFill>
                <a:schemeClr val="bg1"/>
              </a:solidFill>
            </a:endParaRPr>
          </a:p>
        </p:txBody>
      </p:sp>
    </p:spTree>
    <p:extLst>
      <p:ext uri="{BB962C8B-B14F-4D97-AF65-F5344CB8AC3E}">
        <p14:creationId xmlns:p14="http://schemas.microsoft.com/office/powerpoint/2010/main" val="4213760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Our</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Dockerfile</a:t>
            </a:r>
            <a:r>
              <a:rPr lang="pl-PL" dirty="0">
                <a:solidFill>
                  <a:schemeClr val="bg1"/>
                </a:solidFill>
                <a:ea typeface="Roboto" panose="02000000000000000000" pitchFamily="2" charset="0"/>
              </a:rPr>
              <a:t> 4</a:t>
            </a:r>
          </a:p>
        </p:txBody>
      </p:sp>
      <p:sp>
        <p:nvSpPr>
          <p:cNvPr id="6" name="TextBox 5">
            <a:extLst>
              <a:ext uri="{FF2B5EF4-FFF2-40B4-BE49-F238E27FC236}">
                <a16:creationId xmlns:a16="http://schemas.microsoft.com/office/drawing/2014/main" id="{EFBF95D7-8F86-A445-9A91-A83B3840FE0F}"/>
              </a:ext>
            </a:extLst>
          </p:cNvPr>
          <p:cNvSpPr txBox="1"/>
          <p:nvPr/>
        </p:nvSpPr>
        <p:spPr>
          <a:xfrm>
            <a:off x="838200" y="1690688"/>
            <a:ext cx="10515599" cy="4093428"/>
          </a:xfrm>
          <a:prstGeom prst="rect">
            <a:avLst/>
          </a:prstGeom>
          <a:solidFill>
            <a:srgbClr val="424242"/>
          </a:solidFill>
        </p:spPr>
        <p:txBody>
          <a:bodyPr wrap="square" rtlCol="0">
            <a:spAutoFit/>
          </a:bodyPr>
          <a:lstStyle/>
          <a:p>
            <a:r>
              <a:rPr lang="pl-PL" sz="2000" dirty="0">
                <a:solidFill>
                  <a:srgbClr val="569CD6"/>
                </a:solidFill>
                <a:latin typeface="Menlo" panose="020B0609030804020204" pitchFamily="49" charset="0"/>
              </a:rPr>
              <a:t>FROM</a:t>
            </a:r>
            <a:r>
              <a:rPr lang="pl-PL" sz="2000" dirty="0">
                <a:solidFill>
                  <a:srgbClr val="D4D4D4"/>
                </a:solidFill>
                <a:latin typeface="Menlo" panose="020B0609030804020204" pitchFamily="49" charset="0"/>
              </a:rPr>
              <a:t> openjdk:8-jre-alpine</a:t>
            </a: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RUN</a:t>
            </a:r>
            <a:r>
              <a:rPr lang="pl-PL" sz="2000" dirty="0">
                <a:solidFill>
                  <a:srgbClr val="D4D4D4"/>
                </a:solidFill>
                <a:latin typeface="Menlo" panose="020B0609030804020204" pitchFamily="49" charset="0"/>
              </a:rPr>
              <a:t> </a:t>
            </a:r>
            <a:r>
              <a:rPr lang="pl-PL" sz="2000" dirty="0" err="1">
                <a:solidFill>
                  <a:srgbClr val="D4D4D4"/>
                </a:solidFill>
                <a:latin typeface="Menlo" panose="020B0609030804020204" pitchFamily="49" charset="0"/>
              </a:rPr>
              <a:t>mkdir</a:t>
            </a:r>
            <a:r>
              <a:rPr lang="pl-PL" sz="2000" dirty="0">
                <a:solidFill>
                  <a:srgbClr val="D4D4D4"/>
                </a:solidFill>
                <a:latin typeface="Menlo" panose="020B0609030804020204" pitchFamily="49" charset="0"/>
              </a:rPr>
              <a:t> -p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endParaRPr lang="pl-PL" sz="2000" dirty="0">
              <a:solidFill>
                <a:srgbClr val="D4D4D4"/>
              </a:solidFill>
              <a:latin typeface="Menlo" panose="020B0609030804020204" pitchFamily="49" charset="0"/>
            </a:endParaRP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COPY</a:t>
            </a:r>
            <a:r>
              <a:rPr lang="pl-PL" sz="2000" dirty="0">
                <a:solidFill>
                  <a:srgbClr val="D4D4D4"/>
                </a:solidFill>
                <a:latin typeface="Menlo" panose="020B0609030804020204" pitchFamily="49" charset="0"/>
              </a:rPr>
              <a:t> target/</a:t>
            </a:r>
            <a:r>
              <a:rPr lang="pl-PL" sz="2000" dirty="0" err="1">
                <a:solidFill>
                  <a:srgbClr val="D4D4D4"/>
                </a:solidFill>
                <a:latin typeface="Menlo" panose="020B0609030804020204" pitchFamily="49" charset="0"/>
              </a:rPr>
              <a:t>dependency</a:t>
            </a:r>
            <a:r>
              <a:rPr lang="pl-PL" sz="2000" dirty="0">
                <a:solidFill>
                  <a:srgbClr val="D4D4D4"/>
                </a:solidFill>
                <a:latin typeface="Menlo" panose="020B0609030804020204" pitchFamily="49" charset="0"/>
              </a:rPr>
              <a:t>/BOOT-INF/</a:t>
            </a:r>
            <a:r>
              <a:rPr lang="pl-PL" sz="2000" dirty="0" err="1">
                <a:solidFill>
                  <a:srgbClr val="D4D4D4"/>
                </a:solidFill>
                <a:latin typeface="Menlo" panose="020B0609030804020204" pitchFamily="49" charset="0"/>
              </a:rPr>
              <a:t>lib</a:t>
            </a:r>
            <a:r>
              <a:rPr lang="pl-PL" sz="2000" dirty="0">
                <a:solidFill>
                  <a:srgbClr val="D4D4D4"/>
                </a:solidFill>
                <a:latin typeface="Menlo" panose="020B0609030804020204" pitchFamily="49" charset="0"/>
              </a:rPr>
              <a:t>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lib</a:t>
            </a:r>
            <a:endParaRPr lang="pl-PL" sz="2000" dirty="0">
              <a:solidFill>
                <a:srgbClr val="D4D4D4"/>
              </a:solidFill>
              <a:latin typeface="Menlo" panose="020B0609030804020204" pitchFamily="49" charset="0"/>
            </a:endParaRPr>
          </a:p>
          <a:p>
            <a:r>
              <a:rPr lang="pl-PL" sz="2000" dirty="0">
                <a:solidFill>
                  <a:srgbClr val="569CD6"/>
                </a:solidFill>
                <a:latin typeface="Menlo" panose="020B0609030804020204" pitchFamily="49" charset="0"/>
              </a:rPr>
              <a:t>COPY</a:t>
            </a:r>
            <a:r>
              <a:rPr lang="pl-PL" sz="2000" dirty="0">
                <a:solidFill>
                  <a:srgbClr val="D4D4D4"/>
                </a:solidFill>
                <a:latin typeface="Menlo" panose="020B0609030804020204" pitchFamily="49" charset="0"/>
              </a:rPr>
              <a:t> target/</a:t>
            </a:r>
            <a:r>
              <a:rPr lang="pl-PL" sz="2000" dirty="0" err="1">
                <a:solidFill>
                  <a:srgbClr val="D4D4D4"/>
                </a:solidFill>
                <a:latin typeface="Menlo" panose="020B0609030804020204" pitchFamily="49" charset="0"/>
              </a:rPr>
              <a:t>dependency</a:t>
            </a:r>
            <a:r>
              <a:rPr lang="pl-PL" sz="2000" dirty="0">
                <a:solidFill>
                  <a:srgbClr val="D4D4D4"/>
                </a:solidFill>
                <a:latin typeface="Menlo" panose="020B0609030804020204" pitchFamily="49" charset="0"/>
              </a:rPr>
              <a:t>/META-INF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r>
              <a:rPr lang="pl-PL" sz="2000" dirty="0">
                <a:solidFill>
                  <a:srgbClr val="D4D4D4"/>
                </a:solidFill>
                <a:latin typeface="Menlo" panose="020B0609030804020204" pitchFamily="49" charset="0"/>
              </a:rPr>
              <a:t>/META-INF</a:t>
            </a:r>
          </a:p>
          <a:p>
            <a:r>
              <a:rPr lang="pl-PL" sz="2000" dirty="0">
                <a:solidFill>
                  <a:srgbClr val="569CD6"/>
                </a:solidFill>
                <a:latin typeface="Menlo" panose="020B0609030804020204" pitchFamily="49" charset="0"/>
              </a:rPr>
              <a:t>COPY</a:t>
            </a:r>
            <a:r>
              <a:rPr lang="pl-PL" sz="2000" dirty="0">
                <a:solidFill>
                  <a:srgbClr val="D4D4D4"/>
                </a:solidFill>
                <a:latin typeface="Menlo" panose="020B0609030804020204" pitchFamily="49" charset="0"/>
              </a:rPr>
              <a:t> target/</a:t>
            </a:r>
            <a:r>
              <a:rPr lang="pl-PL" sz="2000" dirty="0" err="1">
                <a:solidFill>
                  <a:srgbClr val="D4D4D4"/>
                </a:solidFill>
                <a:latin typeface="Menlo" panose="020B0609030804020204" pitchFamily="49" charset="0"/>
              </a:rPr>
              <a:t>dependency</a:t>
            </a:r>
            <a:r>
              <a:rPr lang="pl-PL" sz="2000" dirty="0">
                <a:solidFill>
                  <a:srgbClr val="D4D4D4"/>
                </a:solidFill>
                <a:latin typeface="Menlo" panose="020B0609030804020204" pitchFamily="49" charset="0"/>
              </a:rPr>
              <a:t>/BOOT-INF/</a:t>
            </a:r>
            <a:r>
              <a:rPr lang="pl-PL" sz="2000" dirty="0" err="1">
                <a:solidFill>
                  <a:srgbClr val="D4D4D4"/>
                </a:solidFill>
                <a:latin typeface="Menlo" panose="020B0609030804020204" pitchFamily="49" charset="0"/>
              </a:rPr>
              <a:t>classes</a:t>
            </a:r>
            <a:r>
              <a:rPr lang="pl-PL" sz="2000" dirty="0">
                <a:solidFill>
                  <a:srgbClr val="D4D4D4"/>
                </a:solidFill>
                <a:latin typeface="Menlo" panose="020B0609030804020204" pitchFamily="49" charset="0"/>
              </a:rPr>
              <a:t> /</a:t>
            </a:r>
            <a:r>
              <a:rPr lang="pl-PL" sz="2000" dirty="0" err="1">
                <a:solidFill>
                  <a:srgbClr val="D4D4D4"/>
                </a:solidFill>
                <a:latin typeface="Menlo" panose="020B0609030804020204" pitchFamily="49" charset="0"/>
              </a:rPr>
              <a:t>var</a:t>
            </a:r>
            <a:r>
              <a:rPr lang="pl-PL" sz="2000" dirty="0">
                <a:solidFill>
                  <a:srgbClr val="D4D4D4"/>
                </a:solidFill>
                <a:latin typeface="Menlo" panose="020B0609030804020204" pitchFamily="49" charset="0"/>
              </a:rPr>
              <a:t>/</a:t>
            </a:r>
            <a:r>
              <a:rPr lang="pl-PL" sz="2000" dirty="0" err="1">
                <a:solidFill>
                  <a:srgbClr val="D4D4D4"/>
                </a:solidFill>
                <a:latin typeface="Menlo" panose="020B0609030804020204" pitchFamily="49" charset="0"/>
              </a:rPr>
              <a:t>users-app</a:t>
            </a:r>
            <a:endParaRPr lang="pl-PL" sz="2000" dirty="0">
              <a:solidFill>
                <a:srgbClr val="D4D4D4"/>
              </a:solidFill>
              <a:latin typeface="Menlo" panose="020B0609030804020204" pitchFamily="49" charset="0"/>
            </a:endParaRPr>
          </a:p>
          <a:p>
            <a:br>
              <a:rPr lang="pl-PL" sz="2000" dirty="0">
                <a:solidFill>
                  <a:srgbClr val="D4D4D4"/>
                </a:solidFill>
                <a:latin typeface="Menlo" panose="020B0609030804020204" pitchFamily="49" charset="0"/>
              </a:rPr>
            </a:br>
            <a:r>
              <a:rPr lang="pl-PL" sz="2000" dirty="0">
                <a:solidFill>
                  <a:srgbClr val="569CD6"/>
                </a:solidFill>
                <a:latin typeface="Menlo" panose="020B0609030804020204" pitchFamily="49" charset="0"/>
              </a:rPr>
              <a:t>CMD</a:t>
            </a:r>
            <a:r>
              <a:rPr lang="pl-PL" sz="2000" dirty="0">
                <a:solidFill>
                  <a:srgbClr val="D4D4D4"/>
                </a:solidFill>
                <a:latin typeface="Menlo" panose="020B0609030804020204" pitchFamily="49" charset="0"/>
              </a:rPr>
              <a:t> [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java</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 \</a:t>
            </a:r>
          </a:p>
          <a:p>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XshowSettings:VM</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 \</a:t>
            </a:r>
          </a:p>
          <a:p>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XX:NativeMemoryTracking</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summary</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 \</a:t>
            </a:r>
          </a:p>
          <a:p>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cp</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var</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users-app</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var</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users-app</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lib</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 \</a:t>
            </a:r>
          </a:p>
          <a:p>
            <a:r>
              <a:rPr lang="pl-PL" sz="2000" dirty="0">
                <a:solidFill>
                  <a:srgbClr val="D4D4D4"/>
                </a:solidFill>
                <a:latin typeface="Menlo" panose="020B0609030804020204" pitchFamily="49" charset="0"/>
              </a:rPr>
              <a:t>    </a:t>
            </a:r>
            <a:r>
              <a:rPr lang="pl-PL" sz="2000" dirty="0">
                <a:solidFill>
                  <a:srgbClr val="CE9178"/>
                </a:solidFill>
                <a:latin typeface="Menlo" panose="020B0609030804020204" pitchFamily="49" charset="0"/>
              </a:rPr>
              <a:t>"</a:t>
            </a:r>
            <a:r>
              <a:rPr lang="pl-PL" sz="2000" dirty="0" err="1">
                <a:solidFill>
                  <a:srgbClr val="CE9178"/>
                </a:solidFill>
                <a:latin typeface="Menlo" panose="020B0609030804020204" pitchFamily="49" charset="0"/>
              </a:rPr>
              <a:t>com.example.users.UsersApp</a:t>
            </a:r>
            <a:r>
              <a:rPr lang="pl-PL" sz="2000" dirty="0">
                <a:solidFill>
                  <a:srgbClr val="CE9178"/>
                </a:solidFill>
                <a:latin typeface="Menlo" panose="020B0609030804020204" pitchFamily="49" charset="0"/>
              </a:rPr>
              <a:t>"</a:t>
            </a:r>
            <a:r>
              <a:rPr lang="pl-PL" sz="2000" dirty="0">
                <a:solidFill>
                  <a:srgbClr val="D4D4D4"/>
                </a:solidFill>
                <a:latin typeface="Menlo" panose="020B0609030804020204" pitchFamily="49" charset="0"/>
              </a:rPr>
              <a:t>]</a:t>
            </a:r>
          </a:p>
        </p:txBody>
      </p:sp>
    </p:spTree>
    <p:extLst>
      <p:ext uri="{BB962C8B-B14F-4D97-AF65-F5344CB8AC3E}">
        <p14:creationId xmlns:p14="http://schemas.microsoft.com/office/powerpoint/2010/main" val="124401202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pPr fontAlgn="base">
              <a:buClr>
                <a:schemeClr val="accent1"/>
              </a:buClr>
            </a:pPr>
            <a:endParaRPr lang="pl-PL" sz="3200" dirty="0">
              <a:solidFill>
                <a:schemeClr val="bg1"/>
              </a:solidFill>
            </a:endParaRPr>
          </a:p>
          <a:p>
            <a:pPr fontAlgn="base">
              <a:buClr>
                <a:schemeClr val="accent1"/>
              </a:buClr>
            </a:pPr>
            <a:r>
              <a:rPr lang="pl-PL" sz="3200" dirty="0" err="1">
                <a:solidFill>
                  <a:schemeClr val="bg1"/>
                </a:solidFill>
              </a:rPr>
              <a:t>Really</a:t>
            </a:r>
            <a:r>
              <a:rPr lang="pl-PL" sz="3200" dirty="0">
                <a:solidFill>
                  <a:schemeClr val="bg1"/>
                </a:solidFill>
              </a:rPr>
              <a:t> fast Docker </a:t>
            </a:r>
            <a:r>
              <a:rPr lang="pl-PL" sz="3200" dirty="0" err="1">
                <a:solidFill>
                  <a:schemeClr val="bg1"/>
                </a:solidFill>
              </a:rPr>
              <a:t>builds</a:t>
            </a:r>
            <a:endParaRPr lang="pl-PL" sz="3200" dirty="0">
              <a:solidFill>
                <a:schemeClr val="bg1"/>
              </a:solidFill>
            </a:endParaRPr>
          </a:p>
          <a:p>
            <a:pPr fontAlgn="base">
              <a:buClr>
                <a:schemeClr val="accent1"/>
              </a:buClr>
            </a:pPr>
            <a:r>
              <a:rPr lang="pl-PL" sz="3200" dirty="0" err="1">
                <a:solidFill>
                  <a:schemeClr val="bg1"/>
                </a:solidFill>
              </a:rPr>
              <a:t>Only</a:t>
            </a:r>
            <a:r>
              <a:rPr lang="pl-PL" sz="3200" dirty="0">
                <a:solidFill>
                  <a:schemeClr val="bg1"/>
                </a:solidFill>
              </a:rPr>
              <a:t> real </a:t>
            </a:r>
            <a:r>
              <a:rPr lang="pl-PL" sz="3200" dirty="0" err="1">
                <a:solidFill>
                  <a:schemeClr val="bg1"/>
                </a:solidFill>
              </a:rPr>
              <a:t>changes</a:t>
            </a:r>
            <a:r>
              <a:rPr lang="pl-PL" sz="3200" dirty="0">
                <a:solidFill>
                  <a:schemeClr val="bg1"/>
                </a:solidFill>
              </a:rPr>
              <a:t> </a:t>
            </a:r>
            <a:r>
              <a:rPr lang="pl-PL" sz="3200" dirty="0" err="1">
                <a:solidFill>
                  <a:schemeClr val="bg1"/>
                </a:solidFill>
              </a:rPr>
              <a:t>are</a:t>
            </a:r>
            <a:r>
              <a:rPr lang="pl-PL" sz="3200" dirty="0">
                <a:solidFill>
                  <a:schemeClr val="bg1"/>
                </a:solidFill>
              </a:rPr>
              <a:t> </a:t>
            </a:r>
            <a:r>
              <a:rPr lang="pl-PL" sz="3200" dirty="0" err="1">
                <a:solidFill>
                  <a:schemeClr val="bg1"/>
                </a:solidFill>
              </a:rPr>
              <a:t>send</a:t>
            </a:r>
            <a:r>
              <a:rPr lang="pl-PL" sz="3200" dirty="0">
                <a:solidFill>
                  <a:schemeClr val="bg1"/>
                </a:solidFill>
              </a:rPr>
              <a:t> </a:t>
            </a:r>
            <a:r>
              <a:rPr lang="pl-PL" sz="3200" dirty="0" err="1">
                <a:solidFill>
                  <a:schemeClr val="bg1"/>
                </a:solidFill>
              </a:rPr>
              <a:t>over</a:t>
            </a:r>
            <a:r>
              <a:rPr lang="pl-PL" sz="3200" dirty="0">
                <a:solidFill>
                  <a:schemeClr val="bg1"/>
                </a:solidFill>
              </a:rPr>
              <a:t> the network to Registry</a:t>
            </a:r>
          </a:p>
          <a:p>
            <a:pPr fontAlgn="base">
              <a:buClr>
                <a:schemeClr val="accent1"/>
              </a:buClr>
            </a:pPr>
            <a:r>
              <a:rPr lang="pl-PL" sz="3200" dirty="0">
                <a:solidFill>
                  <a:schemeClr val="bg1"/>
                </a:solidFill>
              </a:rPr>
              <a:t>Less </a:t>
            </a:r>
            <a:r>
              <a:rPr lang="pl-PL" sz="3200" dirty="0" err="1">
                <a:solidFill>
                  <a:schemeClr val="bg1"/>
                </a:solidFill>
              </a:rPr>
              <a:t>space</a:t>
            </a:r>
            <a:r>
              <a:rPr lang="pl-PL" sz="3200" dirty="0">
                <a:solidFill>
                  <a:schemeClr val="bg1"/>
                </a:solidFill>
              </a:rPr>
              <a:t> </a:t>
            </a:r>
            <a:r>
              <a:rPr lang="pl-PL" sz="3200" dirty="0" err="1">
                <a:solidFill>
                  <a:schemeClr val="bg1"/>
                </a:solidFill>
              </a:rPr>
              <a:t>are</a:t>
            </a:r>
            <a:r>
              <a:rPr lang="pl-PL" sz="3200" dirty="0">
                <a:solidFill>
                  <a:schemeClr val="bg1"/>
                </a:solidFill>
              </a:rPr>
              <a:t> </a:t>
            </a:r>
            <a:r>
              <a:rPr lang="pl-PL" sz="3200" dirty="0" err="1">
                <a:solidFill>
                  <a:schemeClr val="bg1"/>
                </a:solidFill>
              </a:rPr>
              <a:t>ocupied</a:t>
            </a:r>
            <a:r>
              <a:rPr lang="pl-PL" sz="3200" dirty="0">
                <a:solidFill>
                  <a:schemeClr val="bg1"/>
                </a:solidFill>
              </a:rPr>
              <a:t> </a:t>
            </a:r>
            <a:r>
              <a:rPr lang="pl-PL" sz="3200" dirty="0" err="1">
                <a:solidFill>
                  <a:schemeClr val="bg1"/>
                </a:solidFill>
              </a:rPr>
              <a:t>both</a:t>
            </a:r>
            <a:r>
              <a:rPr lang="pl-PL" sz="3200" dirty="0">
                <a:solidFill>
                  <a:schemeClr val="bg1"/>
                </a:solidFill>
              </a:rPr>
              <a:t> on </a:t>
            </a:r>
            <a:r>
              <a:rPr lang="pl-PL" sz="3200" dirty="0" err="1">
                <a:solidFill>
                  <a:schemeClr val="bg1"/>
                </a:solidFill>
              </a:rPr>
              <a:t>Local</a:t>
            </a:r>
            <a:r>
              <a:rPr lang="pl-PL" sz="3200" dirty="0">
                <a:solidFill>
                  <a:schemeClr val="bg1"/>
                </a:solidFill>
              </a:rPr>
              <a:t> </a:t>
            </a:r>
            <a:r>
              <a:rPr lang="pl-PL" sz="3200" dirty="0" err="1">
                <a:solidFill>
                  <a:schemeClr val="bg1"/>
                </a:solidFill>
              </a:rPr>
              <a:t>machine</a:t>
            </a:r>
            <a:r>
              <a:rPr lang="pl-PL" sz="3200" dirty="0">
                <a:solidFill>
                  <a:schemeClr val="bg1"/>
                </a:solidFill>
              </a:rPr>
              <a:t> and Registry</a:t>
            </a:r>
          </a:p>
          <a:p>
            <a:pPr fontAlgn="base">
              <a:buClr>
                <a:schemeClr val="accent1"/>
              </a:buClr>
            </a:pPr>
            <a:endParaRPr lang="pl-PL" sz="3200" dirty="0">
              <a:solidFill>
                <a:schemeClr val="bg1"/>
              </a:solidFill>
            </a:endParaRPr>
          </a:p>
          <a:p>
            <a:pPr>
              <a:buClr>
                <a:schemeClr val="accent1"/>
              </a:buClr>
            </a:pPr>
            <a:endParaRPr lang="en-US" sz="3200" dirty="0">
              <a:solidFill>
                <a:schemeClr val="bg1"/>
              </a:solidFill>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Pros of </a:t>
            </a:r>
            <a:r>
              <a:rPr lang="pl-PL" dirty="0" err="1">
                <a:solidFill>
                  <a:schemeClr val="bg1"/>
                </a:solidFill>
                <a:ea typeface="Roboto" panose="02000000000000000000" pitchFamily="2" charset="0"/>
              </a:rPr>
              <a:t>unpacking</a:t>
            </a:r>
            <a:r>
              <a:rPr lang="pl-PL" dirty="0">
                <a:solidFill>
                  <a:schemeClr val="bg1"/>
                </a:solidFill>
                <a:ea typeface="Roboto" panose="02000000000000000000" pitchFamily="2" charset="0"/>
              </a:rPr>
              <a:t> JAR</a:t>
            </a:r>
          </a:p>
        </p:txBody>
      </p:sp>
    </p:spTree>
    <p:extLst>
      <p:ext uri="{BB962C8B-B14F-4D97-AF65-F5344CB8AC3E}">
        <p14:creationId xmlns:p14="http://schemas.microsoft.com/office/powerpoint/2010/main" val="122255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r>
              <a:rPr lang="en-GB" dirty="0">
                <a:solidFill>
                  <a:schemeClr val="bg1"/>
                </a:solidFill>
              </a:rPr>
              <a:t>For most commands, if the text of the command hasn’t changed, the version from the cache will be used.</a:t>
            </a:r>
          </a:p>
          <a:p>
            <a:r>
              <a:rPr lang="en-GB" dirty="0">
                <a:solidFill>
                  <a:schemeClr val="bg1"/>
                </a:solidFill>
              </a:rPr>
              <a:t>For COPY, it also checks that the files you’re copying haven’t changed.</a:t>
            </a:r>
          </a:p>
          <a:p>
            <a:r>
              <a:rPr lang="en-GB" dirty="0">
                <a:solidFill>
                  <a:schemeClr val="bg1"/>
                </a:solidFill>
              </a:rPr>
              <a:t>If the cache can’t be used for a particular layer, </a:t>
            </a:r>
            <a:r>
              <a:rPr lang="en-GB" i="1" dirty="0">
                <a:solidFill>
                  <a:schemeClr val="bg1"/>
                </a:solidFill>
              </a:rPr>
              <a:t>all</a:t>
            </a:r>
            <a:r>
              <a:rPr lang="en-GB" dirty="0">
                <a:solidFill>
                  <a:schemeClr val="bg1"/>
                </a:solidFill>
              </a:rPr>
              <a:t> subsequent layers won’t be loaded from the cache.</a:t>
            </a:r>
          </a:p>
          <a:p>
            <a:r>
              <a:rPr lang="en-GB" dirty="0">
                <a:solidFill>
                  <a:schemeClr val="bg1"/>
                </a:solidFill>
              </a:rPr>
              <a:t>Golden rule: things which change frequently should be at the end of the </a:t>
            </a:r>
            <a:r>
              <a:rPr lang="en-GB" dirty="0" err="1">
                <a:solidFill>
                  <a:schemeClr val="bg1"/>
                </a:solidFill>
              </a:rPr>
              <a:t>Dockerfile</a:t>
            </a: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Docker </a:t>
            </a:r>
            <a:r>
              <a:rPr lang="pl-PL" dirty="0" err="1">
                <a:solidFill>
                  <a:schemeClr val="bg1"/>
                </a:solidFill>
                <a:ea typeface="Roboto" panose="02000000000000000000" pitchFamily="2" charset="0"/>
              </a:rPr>
              <a:t>Build</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Caching</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273644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BEB8E4C-0CAD-5347-8D35-ABE0BA49EBE2}"/>
              </a:ext>
            </a:extLst>
          </p:cNvPr>
          <p:cNvPicPr>
            <a:picLocks noChangeAspect="1"/>
          </p:cNvPicPr>
          <p:nvPr/>
        </p:nvPicPr>
        <p:blipFill rotWithShape="1">
          <a:blip r:embed="rId2">
            <a:alphaModFix amt="50000"/>
          </a:blip>
          <a:srcRect t="9781" b="5949"/>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0" y="1122362"/>
            <a:ext cx="12191979" cy="2900518"/>
          </a:xfrm>
        </p:spPr>
        <p:txBody>
          <a:bodyPr>
            <a:normAutofit/>
          </a:bodyPr>
          <a:lstStyle/>
          <a:p>
            <a:r>
              <a:rPr lang="pl-PL" sz="4800" dirty="0" err="1">
                <a:solidFill>
                  <a:srgbClr val="FFFFFF"/>
                </a:solidFill>
                <a:ea typeface="Roboto" panose="02000000000000000000" pitchFamily="2" charset="0"/>
                <a:cs typeface="Calibri" panose="020F0502020204030204" pitchFamily="34" charset="0"/>
              </a:rPr>
              <a:t>github.com</a:t>
            </a:r>
            <a:r>
              <a:rPr lang="pl-PL" sz="4800" dirty="0">
                <a:solidFill>
                  <a:srgbClr val="FFFFFF"/>
                </a:solidFill>
                <a:ea typeface="Roboto" panose="02000000000000000000" pitchFamily="2" charset="0"/>
                <a:cs typeface="Calibri" panose="020F0502020204030204" pitchFamily="34" charset="0"/>
              </a:rPr>
              <a:t>/</a:t>
            </a:r>
            <a:r>
              <a:rPr lang="pl-PL" sz="4800" dirty="0" err="1">
                <a:solidFill>
                  <a:srgbClr val="FFFFFF"/>
                </a:solidFill>
                <a:ea typeface="Roboto" panose="02000000000000000000" pitchFamily="2" charset="0"/>
                <a:cs typeface="Calibri" panose="020F0502020204030204" pitchFamily="34" charset="0"/>
              </a:rPr>
              <a:t>mateuszdyminski</a:t>
            </a:r>
            <a:r>
              <a:rPr lang="pl-PL" sz="4800" dirty="0">
                <a:solidFill>
                  <a:srgbClr val="FFFFFF"/>
                </a:solidFill>
                <a:ea typeface="Roboto" panose="02000000000000000000" pitchFamily="2" charset="0"/>
                <a:cs typeface="Calibri" panose="020F0502020204030204" pitchFamily="34" charset="0"/>
              </a:rPr>
              <a:t>/</a:t>
            </a:r>
            <a:r>
              <a:rPr lang="pl-PL" sz="4800" dirty="0" err="1">
                <a:solidFill>
                  <a:srgbClr val="FFFFFF"/>
                </a:solidFill>
                <a:ea typeface="Roboto" panose="02000000000000000000" pitchFamily="2" charset="0"/>
                <a:cs typeface="Calibri" panose="020F0502020204030204" pitchFamily="34" charset="0"/>
              </a:rPr>
              <a:t>app</a:t>
            </a:r>
            <a:r>
              <a:rPr lang="pl-PL" sz="4800" dirty="0">
                <a:solidFill>
                  <a:srgbClr val="FFFFFF"/>
                </a:solidFill>
                <a:ea typeface="Roboto" panose="02000000000000000000" pitchFamily="2" charset="0"/>
                <a:cs typeface="Calibri" panose="020F0502020204030204" pitchFamily="34" charset="0"/>
              </a:rPr>
              <a:t>-in-</a:t>
            </a:r>
            <a:r>
              <a:rPr lang="pl-PL" sz="4800" dirty="0" err="1">
                <a:solidFill>
                  <a:srgbClr val="FFFFFF"/>
                </a:solidFill>
                <a:ea typeface="Roboto" panose="02000000000000000000" pitchFamily="2" charset="0"/>
                <a:cs typeface="Calibri" panose="020F0502020204030204" pitchFamily="34" charset="0"/>
              </a:rPr>
              <a:t>container</a:t>
            </a:r>
            <a:endParaRPr lang="pl-PL" sz="4800" dirty="0">
              <a:solidFill>
                <a:srgbClr val="FFFFFF"/>
              </a:solidFill>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387755179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12526"/>
            <a:ext cx="10515600" cy="799796"/>
          </a:xfrm>
        </p:spPr>
        <p:txBody>
          <a:bodyPr/>
          <a:lstStyle/>
          <a:p>
            <a:r>
              <a:rPr lang="pl-PL" dirty="0" err="1">
                <a:solidFill>
                  <a:schemeClr val="bg1"/>
                </a:solidFill>
                <a:ea typeface="Roboto" panose="02000000000000000000" pitchFamily="2" charset="0"/>
              </a:rPr>
              <a:t>Another</a:t>
            </a:r>
            <a:r>
              <a:rPr lang="pl-PL" dirty="0">
                <a:solidFill>
                  <a:schemeClr val="bg1"/>
                </a:solidFill>
                <a:ea typeface="Roboto" panose="02000000000000000000" pitchFamily="2" charset="0"/>
              </a:rPr>
              <a:t> Problem(s)</a:t>
            </a:r>
          </a:p>
        </p:txBody>
      </p:sp>
      <p:pic>
        <p:nvPicPr>
          <p:cNvPr id="7" name="Content Placeholder 6">
            <a:extLst>
              <a:ext uri="{FF2B5EF4-FFF2-40B4-BE49-F238E27FC236}">
                <a16:creationId xmlns:a16="http://schemas.microsoft.com/office/drawing/2014/main" id="{55B20633-C215-C845-8AAF-325DC56BB4F2}"/>
              </a:ext>
            </a:extLst>
          </p:cNvPr>
          <p:cNvPicPr>
            <a:picLocks noGrp="1" noChangeAspect="1"/>
          </p:cNvPicPr>
          <p:nvPr>
            <p:ph idx="1"/>
          </p:nvPr>
        </p:nvPicPr>
        <p:blipFill>
          <a:blip r:embed="rId2"/>
          <a:stretch>
            <a:fillRect/>
          </a:stretch>
        </p:blipFill>
        <p:spPr>
          <a:xfrm>
            <a:off x="1543139" y="787906"/>
            <a:ext cx="9105722" cy="5110810"/>
          </a:xfrm>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9FA3DAC3-295E-1B45-A82F-D22B0B086DF9}"/>
                  </a:ext>
                </a:extLst>
              </p14:cNvPr>
              <p14:cNvContentPartPr/>
              <p14:nvPr/>
            </p14:nvContentPartPr>
            <p14:xfrm>
              <a:off x="5203000" y="1587702"/>
              <a:ext cx="2443680" cy="1243440"/>
            </p14:xfrm>
          </p:contentPart>
        </mc:Choice>
        <mc:Fallback xmlns="">
          <p:pic>
            <p:nvPicPr>
              <p:cNvPr id="8" name="Ink 7">
                <a:extLst>
                  <a:ext uri="{FF2B5EF4-FFF2-40B4-BE49-F238E27FC236}">
                    <a16:creationId xmlns:a16="http://schemas.microsoft.com/office/drawing/2014/main" id="{9FA3DAC3-295E-1B45-A82F-D22B0B086DF9}"/>
                  </a:ext>
                </a:extLst>
              </p:cNvPr>
              <p:cNvPicPr/>
              <p:nvPr/>
            </p:nvPicPr>
            <p:blipFill>
              <a:blip r:embed="rId4"/>
              <a:stretch>
                <a:fillRect/>
              </a:stretch>
            </p:blipFill>
            <p:spPr>
              <a:xfrm>
                <a:off x="5194000" y="1578702"/>
                <a:ext cx="2461320" cy="1261080"/>
              </a:xfrm>
              <a:prstGeom prst="rect">
                <a:avLst/>
              </a:prstGeom>
            </p:spPr>
          </p:pic>
        </mc:Fallback>
      </mc:AlternateContent>
      <p:sp>
        <p:nvSpPr>
          <p:cNvPr id="9" name="TextBox 8">
            <a:extLst>
              <a:ext uri="{FF2B5EF4-FFF2-40B4-BE49-F238E27FC236}">
                <a16:creationId xmlns:a16="http://schemas.microsoft.com/office/drawing/2014/main" id="{16A0F8A3-8E93-674B-BF9B-6D6C7A1CD9D4}"/>
              </a:ext>
            </a:extLst>
          </p:cNvPr>
          <p:cNvSpPr txBox="1"/>
          <p:nvPr/>
        </p:nvSpPr>
        <p:spPr>
          <a:xfrm>
            <a:off x="1543139" y="6070094"/>
            <a:ext cx="8847294" cy="584775"/>
          </a:xfrm>
          <a:prstGeom prst="rect">
            <a:avLst/>
          </a:prstGeom>
          <a:noFill/>
        </p:spPr>
        <p:txBody>
          <a:bodyPr wrap="none" rtlCol="0">
            <a:spAutoFit/>
          </a:bodyPr>
          <a:lstStyle/>
          <a:p>
            <a:r>
              <a:rPr lang="pl-PL" sz="3200" dirty="0">
                <a:solidFill>
                  <a:schemeClr val="bg1"/>
                </a:solidFill>
              </a:rPr>
              <a:t>We </a:t>
            </a:r>
            <a:r>
              <a:rPr lang="pl-PL" sz="3200" dirty="0" err="1">
                <a:solidFill>
                  <a:schemeClr val="bg1"/>
                </a:solidFill>
              </a:rPr>
              <a:t>need</a:t>
            </a:r>
            <a:r>
              <a:rPr lang="pl-PL" sz="3200" dirty="0">
                <a:solidFill>
                  <a:schemeClr val="bg1"/>
                </a:solidFill>
              </a:rPr>
              <a:t> to </a:t>
            </a:r>
            <a:r>
              <a:rPr lang="pl-PL" sz="3200" dirty="0" err="1">
                <a:solidFill>
                  <a:schemeClr val="bg1"/>
                </a:solidFill>
              </a:rPr>
              <a:t>build</a:t>
            </a:r>
            <a:r>
              <a:rPr lang="pl-PL" sz="3200" dirty="0">
                <a:solidFill>
                  <a:schemeClr val="bg1"/>
                </a:solidFill>
              </a:rPr>
              <a:t> out Java </a:t>
            </a:r>
            <a:r>
              <a:rPr lang="pl-PL" sz="3200" dirty="0" err="1">
                <a:solidFill>
                  <a:schemeClr val="bg1"/>
                </a:solidFill>
              </a:rPr>
              <a:t>App</a:t>
            </a:r>
            <a:r>
              <a:rPr lang="pl-PL" sz="3200" dirty="0">
                <a:solidFill>
                  <a:schemeClr val="bg1"/>
                </a:solidFill>
              </a:rPr>
              <a:t> on </a:t>
            </a:r>
            <a:r>
              <a:rPr lang="pl-PL" sz="3200" dirty="0" err="1">
                <a:solidFill>
                  <a:schemeClr val="bg1"/>
                </a:solidFill>
              </a:rPr>
              <a:t>our</a:t>
            </a:r>
            <a:r>
              <a:rPr lang="pl-PL" sz="3200" dirty="0">
                <a:solidFill>
                  <a:schemeClr val="bg1"/>
                </a:solidFill>
              </a:rPr>
              <a:t> </a:t>
            </a:r>
            <a:r>
              <a:rPr lang="pl-PL" sz="3200" dirty="0" err="1">
                <a:solidFill>
                  <a:schemeClr val="bg1"/>
                </a:solidFill>
              </a:rPr>
              <a:t>local</a:t>
            </a:r>
            <a:r>
              <a:rPr lang="pl-PL" sz="3200" dirty="0">
                <a:solidFill>
                  <a:schemeClr val="bg1"/>
                </a:solidFill>
              </a:rPr>
              <a:t> </a:t>
            </a:r>
            <a:r>
              <a:rPr lang="pl-PL" sz="3200" dirty="0" err="1">
                <a:solidFill>
                  <a:schemeClr val="bg1"/>
                </a:solidFill>
              </a:rPr>
              <a:t>machine</a:t>
            </a:r>
            <a:endParaRPr lang="pl-PL" sz="3200" dirty="0">
              <a:solidFill>
                <a:schemeClr val="bg1"/>
              </a:solidFill>
            </a:endParaRPr>
          </a:p>
        </p:txBody>
      </p:sp>
    </p:spTree>
    <p:extLst>
      <p:ext uri="{BB962C8B-B14F-4D97-AF65-F5344CB8AC3E}">
        <p14:creationId xmlns:p14="http://schemas.microsoft.com/office/powerpoint/2010/main" val="352222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tall building in a city&#10;&#10;Description automatically generated">
            <a:extLst>
              <a:ext uri="{FF2B5EF4-FFF2-40B4-BE49-F238E27FC236}">
                <a16:creationId xmlns:a16="http://schemas.microsoft.com/office/drawing/2014/main" id="{CE895DFB-21CC-794C-A8A9-50E79DA39177}"/>
              </a:ext>
            </a:extLst>
          </p:cNvPr>
          <p:cNvPicPr>
            <a:picLocks noChangeAspect="1"/>
          </p:cNvPicPr>
          <p:nvPr/>
        </p:nvPicPr>
        <p:blipFill rotWithShape="1">
          <a:blip r:embed="rId2">
            <a:alphaModFix amt="50000"/>
          </a:blip>
          <a:srcRect t="40689" b="2176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rPr>
              <a:t>Solution: </a:t>
            </a:r>
            <a:r>
              <a:rPr lang="pl-PL">
                <a:solidFill>
                  <a:srgbClr val="FFFFFF"/>
                </a:solidFill>
              </a:rPr>
              <a:t>Multistage</a:t>
            </a:r>
            <a:r>
              <a:rPr lang="pl-PL" dirty="0">
                <a:solidFill>
                  <a:srgbClr val="FFFFFF"/>
                </a:solidFill>
              </a:rPr>
              <a:t> </a:t>
            </a:r>
            <a:r>
              <a:rPr lang="pl-PL">
                <a:solidFill>
                  <a:srgbClr val="FFFFFF"/>
                </a:solidFill>
              </a:rPr>
              <a:t>Builds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260828151"/>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lnSpcReduction="10000"/>
          </a:bodyPr>
          <a:lstStyle/>
          <a:p>
            <a:pPr marL="0" indent="0">
              <a:buNone/>
            </a:pPr>
            <a:r>
              <a:rPr lang="en-GB" sz="3600" dirty="0">
                <a:solidFill>
                  <a:schemeClr val="bg1"/>
                </a:solidFill>
              </a:rPr>
              <a:t>Multi-stage builds come from a simple idea: </a:t>
            </a:r>
          </a:p>
          <a:p>
            <a:pPr marL="0" indent="0">
              <a:buNone/>
            </a:pPr>
            <a:endParaRPr lang="en-GB" sz="3600" dirty="0">
              <a:solidFill>
                <a:schemeClr val="bg1"/>
              </a:solidFill>
            </a:endParaRPr>
          </a:p>
          <a:p>
            <a:pPr marL="0" indent="0">
              <a:buNone/>
            </a:pPr>
            <a:r>
              <a:rPr lang="en-GB" sz="3600" dirty="0">
                <a:solidFill>
                  <a:schemeClr val="bg1"/>
                </a:solidFill>
              </a:rPr>
              <a:t>“I don’t need to include the C or Go compiler and the whole build toolchain in my final application image. I just want to ship the binary!”</a:t>
            </a:r>
          </a:p>
          <a:p>
            <a:pPr marL="0" indent="0">
              <a:buNone/>
            </a:pPr>
            <a:endParaRPr lang="en-GB" sz="3600" dirty="0">
              <a:solidFill>
                <a:schemeClr val="bg1"/>
              </a:solidFill>
            </a:endParaRPr>
          </a:p>
          <a:p>
            <a:pPr marL="0" indent="0">
              <a:buNone/>
            </a:pPr>
            <a:r>
              <a:rPr lang="en-GB" sz="3600" dirty="0">
                <a:solidFill>
                  <a:schemeClr val="bg1"/>
                </a:solidFill>
              </a:rPr>
              <a:t>We obtain a multi-stage build by adding another </a:t>
            </a:r>
            <a:r>
              <a:rPr lang="en-GB" sz="3600" dirty="0">
                <a:solidFill>
                  <a:schemeClr val="accent2"/>
                </a:solidFill>
              </a:rPr>
              <a:t>FROM</a:t>
            </a:r>
            <a:r>
              <a:rPr lang="en-GB" sz="3600" dirty="0">
                <a:solidFill>
                  <a:schemeClr val="bg1"/>
                </a:solidFill>
              </a:rPr>
              <a:t> line in our </a:t>
            </a:r>
            <a:r>
              <a:rPr lang="en-GB" sz="3600" dirty="0" err="1">
                <a:solidFill>
                  <a:schemeClr val="bg1"/>
                </a:solidFill>
              </a:rPr>
              <a:t>Dockerfile</a:t>
            </a:r>
            <a:r>
              <a:rPr lang="en-GB" sz="3600" dirty="0">
                <a:solidFill>
                  <a:schemeClr val="bg1"/>
                </a:solidFill>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Docker Multi-</a:t>
            </a:r>
            <a:r>
              <a:rPr lang="pl-PL" dirty="0" err="1">
                <a:solidFill>
                  <a:schemeClr val="bg1"/>
                </a:solidFill>
                <a:ea typeface="Roboto" panose="02000000000000000000" pitchFamily="2" charset="0"/>
              </a:rPr>
              <a:t>stage</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Builds</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330951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737165"/>
          </a:xfrm>
        </p:spPr>
        <p:txBody>
          <a:bodyPr/>
          <a:lstStyle/>
          <a:p>
            <a:r>
              <a:rPr lang="pl-PL" dirty="0">
                <a:solidFill>
                  <a:schemeClr val="bg1"/>
                </a:solidFill>
                <a:ea typeface="Roboto" panose="02000000000000000000" pitchFamily="2" charset="0"/>
              </a:rPr>
              <a:t>Solution: </a:t>
            </a:r>
            <a:r>
              <a:rPr lang="pl-PL" dirty="0" err="1">
                <a:solidFill>
                  <a:schemeClr val="bg1"/>
                </a:solidFill>
                <a:ea typeface="Roboto" panose="02000000000000000000" pitchFamily="2" charset="0"/>
              </a:rPr>
              <a:t>Multistage</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Builds</a:t>
            </a:r>
            <a:endParaRPr lang="en-US" dirty="0">
              <a:solidFill>
                <a:schemeClr val="bg2"/>
              </a:solidFill>
            </a:endParaRPr>
          </a:p>
        </p:txBody>
      </p:sp>
      <p:sp>
        <p:nvSpPr>
          <p:cNvPr id="3" name="Content Placeholder 2"/>
          <p:cNvSpPr>
            <a:spLocks noGrp="1"/>
          </p:cNvSpPr>
          <p:nvPr>
            <p:ph idx="1"/>
          </p:nvPr>
        </p:nvSpPr>
        <p:spPr/>
        <p:txBody>
          <a:bodyPr/>
          <a:lstStyle/>
          <a:p>
            <a:pPr marL="0" indent="0">
              <a:lnSpc>
                <a:spcPct val="100000"/>
              </a:lnSpc>
              <a:spcBef>
                <a:spcPts val="0"/>
              </a:spcBef>
              <a:buClr>
                <a:schemeClr val="accent1"/>
              </a:buClr>
              <a:buNone/>
            </a:pPr>
            <a:endParaRPr lang="en-US" dirty="0">
              <a:solidFill>
                <a:schemeClr val="bg1"/>
              </a:solidFill>
            </a:endParaRPr>
          </a:p>
        </p:txBody>
      </p:sp>
      <p:sp>
        <p:nvSpPr>
          <p:cNvPr id="8" name="TextBox 7">
            <a:extLst>
              <a:ext uri="{FF2B5EF4-FFF2-40B4-BE49-F238E27FC236}">
                <a16:creationId xmlns:a16="http://schemas.microsoft.com/office/drawing/2014/main" id="{3AFB7080-0F2D-864D-9CF6-2F5332B0EE9D}"/>
              </a:ext>
            </a:extLst>
          </p:cNvPr>
          <p:cNvSpPr txBox="1"/>
          <p:nvPr/>
        </p:nvSpPr>
        <p:spPr>
          <a:xfrm>
            <a:off x="838200" y="681037"/>
            <a:ext cx="10515599" cy="6001643"/>
          </a:xfrm>
          <a:prstGeom prst="rect">
            <a:avLst/>
          </a:prstGeom>
          <a:solidFill>
            <a:srgbClr val="424242"/>
          </a:solidFill>
        </p:spPr>
        <p:txBody>
          <a:bodyPr wrap="square" rtlCol="0">
            <a:spAutoFit/>
          </a:bodyPr>
          <a:lstStyle/>
          <a:p>
            <a:r>
              <a:rPr lang="pl-PL" sz="1600" dirty="0">
                <a:solidFill>
                  <a:srgbClr val="569CD6"/>
                </a:solidFill>
                <a:latin typeface="Menlo" panose="020B0609030804020204" pitchFamily="49" charset="0"/>
              </a:rPr>
              <a:t>FROM</a:t>
            </a:r>
            <a:r>
              <a:rPr lang="pl-PL" sz="1600" dirty="0">
                <a:solidFill>
                  <a:srgbClr val="D4D4D4"/>
                </a:solidFill>
                <a:latin typeface="Menlo" panose="020B0609030804020204" pitchFamily="49" charset="0"/>
              </a:rPr>
              <a:t> openjdk:8-jdk-alpine </a:t>
            </a:r>
            <a:r>
              <a:rPr lang="pl-PL" sz="1600" dirty="0">
                <a:solidFill>
                  <a:srgbClr val="569CD6"/>
                </a:solidFill>
                <a:latin typeface="Menlo" panose="020B0609030804020204" pitchFamily="49" charset="0"/>
              </a:rPr>
              <a:t>as</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build</a:t>
            </a:r>
            <a:endParaRPr lang="pl-PL" sz="1600" dirty="0">
              <a:solidFill>
                <a:srgbClr val="D4D4D4"/>
              </a:solidFill>
              <a:latin typeface="Menlo" panose="020B0609030804020204" pitchFamily="49" charset="0"/>
            </a:endParaRPr>
          </a:p>
          <a:p>
            <a:r>
              <a:rPr lang="pl-PL" sz="1600" dirty="0">
                <a:solidFill>
                  <a:srgbClr val="569CD6"/>
                </a:solidFill>
                <a:latin typeface="Menlo" panose="020B0609030804020204" pitchFamily="49" charset="0"/>
              </a:rPr>
              <a:t>WORKDIR</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workspace</a:t>
            </a:r>
            <a:r>
              <a:rPr lang="pl-PL" sz="1600" dirty="0">
                <a:solidFill>
                  <a:srgbClr val="D4D4D4"/>
                </a:solidFill>
                <a:latin typeface="Menlo" panose="020B0609030804020204" pitchFamily="49" charset="0"/>
              </a:rPr>
              <a:t>/</a:t>
            </a:r>
            <a:r>
              <a:rPr lang="pl-PL" sz="1600" dirty="0" err="1">
                <a:solidFill>
                  <a:srgbClr val="D4D4D4"/>
                </a:solidFill>
                <a:latin typeface="Menlo" panose="020B0609030804020204" pitchFamily="49" charset="0"/>
              </a:rPr>
              <a:t>users-app</a:t>
            </a:r>
            <a:endParaRPr lang="pl-PL" sz="1600" dirty="0">
              <a:solidFill>
                <a:srgbClr val="D4D4D4"/>
              </a:solidFill>
              <a:latin typeface="Menlo" panose="020B0609030804020204" pitchFamily="49" charset="0"/>
            </a:endParaRPr>
          </a:p>
          <a:p>
            <a:br>
              <a:rPr lang="pl-PL" sz="1600" dirty="0">
                <a:solidFill>
                  <a:srgbClr val="D4D4D4"/>
                </a:solidFill>
                <a:latin typeface="Menlo" panose="020B0609030804020204" pitchFamily="49" charset="0"/>
              </a:rPr>
            </a:br>
            <a:r>
              <a:rPr lang="pl-PL" sz="1600" dirty="0">
                <a:solidFill>
                  <a:srgbClr val="569CD6"/>
                </a:solidFill>
                <a:latin typeface="Menlo" panose="020B0609030804020204" pitchFamily="49" charset="0"/>
              </a:rPr>
              <a:t>COPY</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mvnw</a:t>
            </a:r>
            <a:r>
              <a:rPr lang="pl-PL" sz="1600" dirty="0">
                <a:solidFill>
                  <a:srgbClr val="D4D4D4"/>
                </a:solidFill>
                <a:latin typeface="Menlo" panose="020B0609030804020204" pitchFamily="49" charset="0"/>
              </a:rPr>
              <a:t> .</a:t>
            </a:r>
          </a:p>
          <a:p>
            <a:r>
              <a:rPr lang="pl-PL" sz="1600" dirty="0">
                <a:solidFill>
                  <a:srgbClr val="569CD6"/>
                </a:solidFill>
                <a:latin typeface="Menlo" panose="020B0609030804020204" pitchFamily="49" charset="0"/>
              </a:rPr>
              <a:t>COPY</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mvn</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mvn</a:t>
            </a:r>
            <a:endParaRPr lang="pl-PL" sz="1600" dirty="0">
              <a:solidFill>
                <a:srgbClr val="D4D4D4"/>
              </a:solidFill>
              <a:latin typeface="Menlo" panose="020B0609030804020204" pitchFamily="49" charset="0"/>
            </a:endParaRPr>
          </a:p>
          <a:p>
            <a:r>
              <a:rPr lang="pl-PL" sz="1600" dirty="0">
                <a:solidFill>
                  <a:srgbClr val="569CD6"/>
                </a:solidFill>
                <a:latin typeface="Menlo" panose="020B0609030804020204" pitchFamily="49" charset="0"/>
              </a:rPr>
              <a:t>COPY</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pom.xml</a:t>
            </a:r>
            <a:r>
              <a:rPr lang="pl-PL" sz="1600" dirty="0">
                <a:solidFill>
                  <a:srgbClr val="D4D4D4"/>
                </a:solidFill>
                <a:latin typeface="Menlo" panose="020B0609030804020204" pitchFamily="49" charset="0"/>
              </a:rPr>
              <a:t> .</a:t>
            </a:r>
          </a:p>
          <a:p>
            <a:r>
              <a:rPr lang="pl-PL" sz="1600" dirty="0">
                <a:solidFill>
                  <a:srgbClr val="569CD6"/>
                </a:solidFill>
                <a:latin typeface="Menlo" panose="020B0609030804020204" pitchFamily="49" charset="0"/>
              </a:rPr>
              <a:t>COPY</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src</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src</a:t>
            </a:r>
            <a:endParaRPr lang="pl-PL" sz="1600" dirty="0">
              <a:solidFill>
                <a:srgbClr val="D4D4D4"/>
              </a:solidFill>
              <a:latin typeface="Menlo" panose="020B0609030804020204" pitchFamily="49" charset="0"/>
            </a:endParaRPr>
          </a:p>
          <a:p>
            <a:br>
              <a:rPr lang="pl-PL" sz="1600" dirty="0">
                <a:solidFill>
                  <a:srgbClr val="D4D4D4"/>
                </a:solidFill>
                <a:latin typeface="Menlo" panose="020B0609030804020204" pitchFamily="49" charset="0"/>
              </a:rPr>
            </a:br>
            <a:r>
              <a:rPr lang="pl-PL" sz="1600" dirty="0">
                <a:solidFill>
                  <a:srgbClr val="569CD6"/>
                </a:solidFill>
                <a:latin typeface="Menlo" panose="020B0609030804020204" pitchFamily="49" charset="0"/>
              </a:rPr>
              <a:t>RUN</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mvnw</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install</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DskipTests</a:t>
            </a:r>
            <a:endParaRPr lang="pl-PL" sz="1600" dirty="0">
              <a:solidFill>
                <a:srgbClr val="D4D4D4"/>
              </a:solidFill>
              <a:latin typeface="Menlo" panose="020B0609030804020204" pitchFamily="49" charset="0"/>
            </a:endParaRPr>
          </a:p>
          <a:p>
            <a:r>
              <a:rPr lang="pl-PL" sz="1600" dirty="0">
                <a:solidFill>
                  <a:srgbClr val="569CD6"/>
                </a:solidFill>
                <a:latin typeface="Menlo" panose="020B0609030804020204" pitchFamily="49" charset="0"/>
              </a:rPr>
              <a:t>RUN</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mkdir</a:t>
            </a:r>
            <a:r>
              <a:rPr lang="pl-PL" sz="1600" dirty="0">
                <a:solidFill>
                  <a:srgbClr val="D4D4D4"/>
                </a:solidFill>
                <a:latin typeface="Menlo" panose="020B0609030804020204" pitchFamily="49" charset="0"/>
              </a:rPr>
              <a:t> -p target/</a:t>
            </a:r>
            <a:r>
              <a:rPr lang="pl-PL" sz="1600" dirty="0" err="1">
                <a:solidFill>
                  <a:srgbClr val="D4D4D4"/>
                </a:solidFill>
                <a:latin typeface="Menlo" panose="020B0609030804020204" pitchFamily="49" charset="0"/>
              </a:rPr>
              <a:t>dependency</a:t>
            </a:r>
            <a:r>
              <a:rPr lang="pl-PL" sz="1600" dirty="0">
                <a:solidFill>
                  <a:srgbClr val="D4D4D4"/>
                </a:solidFill>
                <a:latin typeface="Menlo" panose="020B0609030804020204" pitchFamily="49" charset="0"/>
              </a:rPr>
              <a:t> &amp;&amp; (cd target/</a:t>
            </a:r>
            <a:r>
              <a:rPr lang="pl-PL" sz="1600" dirty="0" err="1">
                <a:solidFill>
                  <a:srgbClr val="D4D4D4"/>
                </a:solidFill>
                <a:latin typeface="Menlo" panose="020B0609030804020204" pitchFamily="49" charset="0"/>
              </a:rPr>
              <a:t>dependency</a:t>
            </a:r>
            <a:r>
              <a:rPr lang="pl-PL" sz="1600" dirty="0">
                <a:solidFill>
                  <a:srgbClr val="D4D4D4"/>
                </a:solidFill>
                <a:latin typeface="Menlo" panose="020B0609030804020204" pitchFamily="49" charset="0"/>
              </a:rPr>
              <a:t>; jar -</a:t>
            </a:r>
            <a:r>
              <a:rPr lang="pl-PL" sz="1600" dirty="0" err="1">
                <a:solidFill>
                  <a:srgbClr val="D4D4D4"/>
                </a:solidFill>
                <a:latin typeface="Menlo" panose="020B0609030804020204" pitchFamily="49" charset="0"/>
              </a:rPr>
              <a:t>xf</a:t>
            </a:r>
            <a:r>
              <a:rPr lang="pl-PL" sz="1600" dirty="0">
                <a:solidFill>
                  <a:srgbClr val="D4D4D4"/>
                </a:solidFill>
                <a:latin typeface="Menlo" panose="020B0609030804020204" pitchFamily="49" charset="0"/>
              </a:rPr>
              <a:t> ../*.jar)</a:t>
            </a:r>
          </a:p>
          <a:p>
            <a:br>
              <a:rPr lang="pl-PL" sz="1600" dirty="0">
                <a:solidFill>
                  <a:srgbClr val="D4D4D4"/>
                </a:solidFill>
                <a:latin typeface="Menlo" panose="020B0609030804020204" pitchFamily="49" charset="0"/>
              </a:rPr>
            </a:br>
            <a:r>
              <a:rPr lang="pl-PL" sz="1600" dirty="0">
                <a:solidFill>
                  <a:srgbClr val="569CD6"/>
                </a:solidFill>
                <a:latin typeface="Menlo" panose="020B0609030804020204" pitchFamily="49" charset="0"/>
              </a:rPr>
              <a:t>FROM</a:t>
            </a:r>
            <a:r>
              <a:rPr lang="pl-PL" sz="1600" dirty="0">
                <a:solidFill>
                  <a:srgbClr val="D4D4D4"/>
                </a:solidFill>
                <a:latin typeface="Menlo" panose="020B0609030804020204" pitchFamily="49" charset="0"/>
              </a:rPr>
              <a:t> openjdk:8-jre-alpine</a:t>
            </a:r>
          </a:p>
          <a:p>
            <a:br>
              <a:rPr lang="pl-PL" sz="1600" dirty="0">
                <a:solidFill>
                  <a:srgbClr val="D4D4D4"/>
                </a:solidFill>
                <a:latin typeface="Menlo" panose="020B0609030804020204" pitchFamily="49" charset="0"/>
              </a:rPr>
            </a:br>
            <a:r>
              <a:rPr lang="pl-PL" sz="1600" dirty="0">
                <a:solidFill>
                  <a:srgbClr val="569CD6"/>
                </a:solidFill>
                <a:latin typeface="Menlo" panose="020B0609030804020204" pitchFamily="49" charset="0"/>
              </a:rPr>
              <a:t>RUN</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mkdir</a:t>
            </a:r>
            <a:r>
              <a:rPr lang="pl-PL" sz="1600" dirty="0">
                <a:solidFill>
                  <a:srgbClr val="D4D4D4"/>
                </a:solidFill>
                <a:latin typeface="Menlo" panose="020B0609030804020204" pitchFamily="49" charset="0"/>
              </a:rPr>
              <a:t> -p /</a:t>
            </a:r>
            <a:r>
              <a:rPr lang="pl-PL" sz="1600" dirty="0" err="1">
                <a:solidFill>
                  <a:srgbClr val="D4D4D4"/>
                </a:solidFill>
                <a:latin typeface="Menlo" panose="020B0609030804020204" pitchFamily="49" charset="0"/>
              </a:rPr>
              <a:t>var</a:t>
            </a:r>
            <a:r>
              <a:rPr lang="pl-PL" sz="1600" dirty="0">
                <a:solidFill>
                  <a:srgbClr val="D4D4D4"/>
                </a:solidFill>
                <a:latin typeface="Menlo" panose="020B0609030804020204" pitchFamily="49" charset="0"/>
              </a:rPr>
              <a:t>/</a:t>
            </a:r>
            <a:r>
              <a:rPr lang="pl-PL" sz="1600" dirty="0" err="1">
                <a:solidFill>
                  <a:srgbClr val="D4D4D4"/>
                </a:solidFill>
                <a:latin typeface="Menlo" panose="020B0609030804020204" pitchFamily="49" charset="0"/>
              </a:rPr>
              <a:t>users-app</a:t>
            </a:r>
            <a:br>
              <a:rPr lang="pl-PL" sz="1600" dirty="0">
                <a:solidFill>
                  <a:srgbClr val="D4D4D4"/>
                </a:solidFill>
                <a:latin typeface="Menlo" panose="020B0609030804020204" pitchFamily="49" charset="0"/>
              </a:rPr>
            </a:br>
            <a:r>
              <a:rPr lang="pl-PL" sz="1600" dirty="0">
                <a:solidFill>
                  <a:srgbClr val="569CD6"/>
                </a:solidFill>
                <a:latin typeface="Menlo" panose="020B0609030804020204" pitchFamily="49" charset="0"/>
              </a:rPr>
              <a:t>ARG</a:t>
            </a:r>
            <a:r>
              <a:rPr lang="pl-PL" sz="1600" dirty="0">
                <a:solidFill>
                  <a:srgbClr val="D4D4D4"/>
                </a:solidFill>
                <a:latin typeface="Menlo" panose="020B0609030804020204" pitchFamily="49" charset="0"/>
              </a:rPr>
              <a:t> DEPENDENCY=/</a:t>
            </a:r>
            <a:r>
              <a:rPr lang="pl-PL" sz="1600" dirty="0" err="1">
                <a:solidFill>
                  <a:srgbClr val="D4D4D4"/>
                </a:solidFill>
                <a:latin typeface="Menlo" panose="020B0609030804020204" pitchFamily="49" charset="0"/>
              </a:rPr>
              <a:t>workspace</a:t>
            </a:r>
            <a:r>
              <a:rPr lang="pl-PL" sz="1600" dirty="0">
                <a:solidFill>
                  <a:srgbClr val="D4D4D4"/>
                </a:solidFill>
                <a:latin typeface="Menlo" panose="020B0609030804020204" pitchFamily="49" charset="0"/>
              </a:rPr>
              <a:t>/</a:t>
            </a:r>
            <a:r>
              <a:rPr lang="pl-PL" sz="1600" dirty="0" err="1">
                <a:solidFill>
                  <a:srgbClr val="D4D4D4"/>
                </a:solidFill>
                <a:latin typeface="Menlo" panose="020B0609030804020204" pitchFamily="49" charset="0"/>
              </a:rPr>
              <a:t>users-app</a:t>
            </a:r>
            <a:r>
              <a:rPr lang="pl-PL" sz="1600" dirty="0">
                <a:solidFill>
                  <a:srgbClr val="D4D4D4"/>
                </a:solidFill>
                <a:latin typeface="Menlo" panose="020B0609030804020204" pitchFamily="49" charset="0"/>
              </a:rPr>
              <a:t>/target/</a:t>
            </a:r>
            <a:r>
              <a:rPr lang="pl-PL" sz="1600" dirty="0" err="1">
                <a:solidFill>
                  <a:srgbClr val="D4D4D4"/>
                </a:solidFill>
                <a:latin typeface="Menlo" panose="020B0609030804020204" pitchFamily="49" charset="0"/>
              </a:rPr>
              <a:t>dependency</a:t>
            </a:r>
            <a:br>
              <a:rPr lang="pl-PL" sz="1600" dirty="0">
                <a:solidFill>
                  <a:srgbClr val="D4D4D4"/>
                </a:solidFill>
                <a:latin typeface="Menlo" panose="020B0609030804020204" pitchFamily="49" charset="0"/>
              </a:rPr>
            </a:br>
            <a:r>
              <a:rPr lang="pl-PL" sz="1600" dirty="0">
                <a:solidFill>
                  <a:srgbClr val="569CD6"/>
                </a:solidFill>
                <a:latin typeface="Menlo" panose="020B0609030804020204" pitchFamily="49" charset="0"/>
              </a:rPr>
              <a:t>COPY</a:t>
            </a:r>
            <a:r>
              <a:rPr lang="pl-PL" sz="1600" dirty="0">
                <a:solidFill>
                  <a:srgbClr val="D4D4D4"/>
                </a:solidFill>
                <a:latin typeface="Menlo" panose="020B0609030804020204" pitchFamily="49" charset="0"/>
              </a:rPr>
              <a:t> --from=</a:t>
            </a:r>
            <a:r>
              <a:rPr lang="pl-PL" sz="1600" dirty="0" err="1">
                <a:solidFill>
                  <a:srgbClr val="D4D4D4"/>
                </a:solidFill>
                <a:latin typeface="Menlo" panose="020B0609030804020204" pitchFamily="49" charset="0"/>
              </a:rPr>
              <a:t>build</a:t>
            </a:r>
            <a:r>
              <a:rPr lang="pl-PL" sz="1600" dirty="0">
                <a:solidFill>
                  <a:srgbClr val="D4D4D4"/>
                </a:solidFill>
                <a:latin typeface="Menlo" panose="020B0609030804020204" pitchFamily="49" charset="0"/>
              </a:rPr>
              <a:t> ${DEPENDENCY}/BOOT-INF/</a:t>
            </a:r>
            <a:r>
              <a:rPr lang="pl-PL" sz="1600" dirty="0" err="1">
                <a:solidFill>
                  <a:srgbClr val="D4D4D4"/>
                </a:solidFill>
                <a:latin typeface="Menlo" panose="020B0609030804020204" pitchFamily="49" charset="0"/>
              </a:rPr>
              <a:t>lib</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var</a:t>
            </a:r>
            <a:r>
              <a:rPr lang="pl-PL" sz="1600" dirty="0">
                <a:solidFill>
                  <a:srgbClr val="D4D4D4"/>
                </a:solidFill>
                <a:latin typeface="Menlo" panose="020B0609030804020204" pitchFamily="49" charset="0"/>
              </a:rPr>
              <a:t>/</a:t>
            </a:r>
            <a:r>
              <a:rPr lang="pl-PL" sz="1600" dirty="0" err="1">
                <a:solidFill>
                  <a:srgbClr val="D4D4D4"/>
                </a:solidFill>
                <a:latin typeface="Menlo" panose="020B0609030804020204" pitchFamily="49" charset="0"/>
              </a:rPr>
              <a:t>users-app</a:t>
            </a:r>
            <a:r>
              <a:rPr lang="pl-PL" sz="1600" dirty="0">
                <a:solidFill>
                  <a:srgbClr val="D4D4D4"/>
                </a:solidFill>
                <a:latin typeface="Menlo" panose="020B0609030804020204" pitchFamily="49" charset="0"/>
              </a:rPr>
              <a:t>/</a:t>
            </a:r>
            <a:r>
              <a:rPr lang="pl-PL" sz="1600" dirty="0" err="1">
                <a:solidFill>
                  <a:srgbClr val="D4D4D4"/>
                </a:solidFill>
                <a:latin typeface="Menlo" panose="020B0609030804020204" pitchFamily="49" charset="0"/>
              </a:rPr>
              <a:t>lib</a:t>
            </a:r>
            <a:endParaRPr lang="pl-PL" sz="1600" dirty="0">
              <a:solidFill>
                <a:srgbClr val="D4D4D4"/>
              </a:solidFill>
              <a:latin typeface="Menlo" panose="020B0609030804020204" pitchFamily="49" charset="0"/>
            </a:endParaRPr>
          </a:p>
          <a:p>
            <a:r>
              <a:rPr lang="pl-PL" sz="1600" dirty="0">
                <a:solidFill>
                  <a:srgbClr val="569CD6"/>
                </a:solidFill>
                <a:latin typeface="Menlo" panose="020B0609030804020204" pitchFamily="49" charset="0"/>
              </a:rPr>
              <a:t>COPY</a:t>
            </a:r>
            <a:r>
              <a:rPr lang="pl-PL" sz="1600" dirty="0">
                <a:solidFill>
                  <a:srgbClr val="D4D4D4"/>
                </a:solidFill>
                <a:latin typeface="Menlo" panose="020B0609030804020204" pitchFamily="49" charset="0"/>
              </a:rPr>
              <a:t> --from=</a:t>
            </a:r>
            <a:r>
              <a:rPr lang="pl-PL" sz="1600" dirty="0" err="1">
                <a:solidFill>
                  <a:srgbClr val="D4D4D4"/>
                </a:solidFill>
                <a:latin typeface="Menlo" panose="020B0609030804020204" pitchFamily="49" charset="0"/>
              </a:rPr>
              <a:t>build</a:t>
            </a:r>
            <a:r>
              <a:rPr lang="pl-PL" sz="1600" dirty="0">
                <a:solidFill>
                  <a:srgbClr val="D4D4D4"/>
                </a:solidFill>
                <a:latin typeface="Menlo" panose="020B0609030804020204" pitchFamily="49" charset="0"/>
              </a:rPr>
              <a:t> ${DEPENDENCY}/META-INF /</a:t>
            </a:r>
            <a:r>
              <a:rPr lang="pl-PL" sz="1600" dirty="0" err="1">
                <a:solidFill>
                  <a:srgbClr val="D4D4D4"/>
                </a:solidFill>
                <a:latin typeface="Menlo" panose="020B0609030804020204" pitchFamily="49" charset="0"/>
              </a:rPr>
              <a:t>var</a:t>
            </a:r>
            <a:r>
              <a:rPr lang="pl-PL" sz="1600" dirty="0">
                <a:solidFill>
                  <a:srgbClr val="D4D4D4"/>
                </a:solidFill>
                <a:latin typeface="Menlo" panose="020B0609030804020204" pitchFamily="49" charset="0"/>
              </a:rPr>
              <a:t>/</a:t>
            </a:r>
            <a:r>
              <a:rPr lang="pl-PL" sz="1600" dirty="0" err="1">
                <a:solidFill>
                  <a:srgbClr val="D4D4D4"/>
                </a:solidFill>
                <a:latin typeface="Menlo" panose="020B0609030804020204" pitchFamily="49" charset="0"/>
              </a:rPr>
              <a:t>users-app</a:t>
            </a:r>
            <a:r>
              <a:rPr lang="pl-PL" sz="1600" dirty="0">
                <a:solidFill>
                  <a:srgbClr val="D4D4D4"/>
                </a:solidFill>
                <a:latin typeface="Menlo" panose="020B0609030804020204" pitchFamily="49" charset="0"/>
              </a:rPr>
              <a:t>/META-INF</a:t>
            </a:r>
          </a:p>
          <a:p>
            <a:r>
              <a:rPr lang="pl-PL" sz="1600" dirty="0">
                <a:solidFill>
                  <a:srgbClr val="569CD6"/>
                </a:solidFill>
                <a:latin typeface="Menlo" panose="020B0609030804020204" pitchFamily="49" charset="0"/>
              </a:rPr>
              <a:t>COPY</a:t>
            </a:r>
            <a:r>
              <a:rPr lang="pl-PL" sz="1600" dirty="0">
                <a:solidFill>
                  <a:srgbClr val="D4D4D4"/>
                </a:solidFill>
                <a:latin typeface="Menlo" panose="020B0609030804020204" pitchFamily="49" charset="0"/>
              </a:rPr>
              <a:t> --from=</a:t>
            </a:r>
            <a:r>
              <a:rPr lang="pl-PL" sz="1600" dirty="0" err="1">
                <a:solidFill>
                  <a:srgbClr val="D4D4D4"/>
                </a:solidFill>
                <a:latin typeface="Menlo" panose="020B0609030804020204" pitchFamily="49" charset="0"/>
              </a:rPr>
              <a:t>build</a:t>
            </a:r>
            <a:r>
              <a:rPr lang="pl-PL" sz="1600" dirty="0">
                <a:solidFill>
                  <a:srgbClr val="D4D4D4"/>
                </a:solidFill>
                <a:latin typeface="Menlo" panose="020B0609030804020204" pitchFamily="49" charset="0"/>
              </a:rPr>
              <a:t> ${DEPENDENCY}/BOOT-INF/</a:t>
            </a:r>
            <a:r>
              <a:rPr lang="pl-PL" sz="1600" dirty="0" err="1">
                <a:solidFill>
                  <a:srgbClr val="D4D4D4"/>
                </a:solidFill>
                <a:latin typeface="Menlo" panose="020B0609030804020204" pitchFamily="49" charset="0"/>
              </a:rPr>
              <a:t>classes</a:t>
            </a:r>
            <a:r>
              <a:rPr lang="pl-PL" sz="1600" dirty="0">
                <a:solidFill>
                  <a:srgbClr val="D4D4D4"/>
                </a:solidFill>
                <a:latin typeface="Menlo" panose="020B0609030804020204" pitchFamily="49" charset="0"/>
              </a:rPr>
              <a:t> /</a:t>
            </a:r>
            <a:r>
              <a:rPr lang="pl-PL" sz="1600" dirty="0" err="1">
                <a:solidFill>
                  <a:srgbClr val="D4D4D4"/>
                </a:solidFill>
                <a:latin typeface="Menlo" panose="020B0609030804020204" pitchFamily="49" charset="0"/>
              </a:rPr>
              <a:t>var</a:t>
            </a:r>
            <a:r>
              <a:rPr lang="pl-PL" sz="1600" dirty="0">
                <a:solidFill>
                  <a:srgbClr val="D4D4D4"/>
                </a:solidFill>
                <a:latin typeface="Menlo" panose="020B0609030804020204" pitchFamily="49" charset="0"/>
              </a:rPr>
              <a:t>/</a:t>
            </a:r>
            <a:r>
              <a:rPr lang="pl-PL" sz="1600" dirty="0" err="1">
                <a:solidFill>
                  <a:srgbClr val="D4D4D4"/>
                </a:solidFill>
                <a:latin typeface="Menlo" panose="020B0609030804020204" pitchFamily="49" charset="0"/>
              </a:rPr>
              <a:t>users-app</a:t>
            </a:r>
            <a:endParaRPr lang="pl-PL" sz="1600" dirty="0">
              <a:solidFill>
                <a:srgbClr val="D4D4D4"/>
              </a:solidFill>
              <a:latin typeface="Menlo" panose="020B0609030804020204" pitchFamily="49" charset="0"/>
            </a:endParaRPr>
          </a:p>
          <a:p>
            <a:br>
              <a:rPr lang="pl-PL" sz="1600" dirty="0">
                <a:solidFill>
                  <a:srgbClr val="D4D4D4"/>
                </a:solidFill>
                <a:latin typeface="Menlo" panose="020B0609030804020204" pitchFamily="49" charset="0"/>
              </a:rPr>
            </a:br>
            <a:r>
              <a:rPr lang="pl-PL" sz="1600" dirty="0">
                <a:solidFill>
                  <a:srgbClr val="569CD6"/>
                </a:solidFill>
                <a:latin typeface="Menlo" panose="020B0609030804020204" pitchFamily="49" charset="0"/>
              </a:rPr>
              <a:t>ENTRYPOINT</a:t>
            </a:r>
            <a:r>
              <a:rPr lang="pl-PL" sz="1600" dirty="0">
                <a:solidFill>
                  <a:srgbClr val="D4D4D4"/>
                </a:solidFill>
                <a:latin typeface="Menlo" panose="020B0609030804020204" pitchFamily="49" charset="0"/>
              </a:rPr>
              <a:t> [ </a:t>
            </a:r>
            <a:r>
              <a:rPr lang="pl-PL" sz="1600" dirty="0">
                <a:solidFill>
                  <a:srgbClr val="CE9178"/>
                </a:solidFill>
                <a:latin typeface="Menlo" panose="020B0609030804020204" pitchFamily="49" charset="0"/>
              </a:rPr>
              <a:t>"</a:t>
            </a:r>
            <a:r>
              <a:rPr lang="pl-PL" sz="1600" dirty="0" err="1">
                <a:solidFill>
                  <a:srgbClr val="CE9178"/>
                </a:solidFill>
                <a:latin typeface="Menlo" panose="020B0609030804020204" pitchFamily="49" charset="0"/>
              </a:rPr>
              <a:t>java</a:t>
            </a:r>
            <a:r>
              <a:rPr lang="pl-PL" sz="1600" dirty="0">
                <a:solidFill>
                  <a:srgbClr val="CE9178"/>
                </a:solidFill>
                <a:latin typeface="Menlo" panose="020B0609030804020204" pitchFamily="49" charset="0"/>
              </a:rPr>
              <a:t>"</a:t>
            </a:r>
            <a:r>
              <a:rPr lang="pl-PL" sz="1600" dirty="0">
                <a:solidFill>
                  <a:srgbClr val="D4D4D4"/>
                </a:solidFill>
                <a:latin typeface="Menlo" panose="020B0609030804020204" pitchFamily="49" charset="0"/>
              </a:rPr>
              <a:t>, \</a:t>
            </a:r>
          </a:p>
          <a:p>
            <a:r>
              <a:rPr lang="pl-PL" sz="1600" dirty="0">
                <a:solidFill>
                  <a:srgbClr val="D4D4D4"/>
                </a:solidFill>
                <a:latin typeface="Menlo" panose="020B0609030804020204" pitchFamily="49" charset="0"/>
              </a:rPr>
              <a:t>    </a:t>
            </a:r>
            <a:r>
              <a:rPr lang="pl-PL" sz="1600" dirty="0">
                <a:solidFill>
                  <a:srgbClr val="CE9178"/>
                </a:solidFill>
                <a:latin typeface="Menlo" panose="020B0609030804020204" pitchFamily="49" charset="0"/>
              </a:rPr>
              <a:t>"-</a:t>
            </a:r>
            <a:r>
              <a:rPr lang="pl-PL" sz="1600" dirty="0" err="1">
                <a:solidFill>
                  <a:srgbClr val="CE9178"/>
                </a:solidFill>
                <a:latin typeface="Menlo" panose="020B0609030804020204" pitchFamily="49" charset="0"/>
              </a:rPr>
              <a:t>XshowSettings:VM</a:t>
            </a:r>
            <a:r>
              <a:rPr lang="pl-PL" sz="1600" dirty="0">
                <a:solidFill>
                  <a:srgbClr val="CE9178"/>
                </a:solidFill>
                <a:latin typeface="Menlo" panose="020B0609030804020204" pitchFamily="49" charset="0"/>
              </a:rPr>
              <a:t>"</a:t>
            </a:r>
            <a:r>
              <a:rPr lang="pl-PL" sz="1600" dirty="0">
                <a:solidFill>
                  <a:srgbClr val="D4D4D4"/>
                </a:solidFill>
                <a:latin typeface="Menlo" panose="020B0609030804020204" pitchFamily="49" charset="0"/>
              </a:rPr>
              <a:t>, \</a:t>
            </a:r>
          </a:p>
          <a:p>
            <a:r>
              <a:rPr lang="pl-PL" sz="1600" dirty="0">
                <a:solidFill>
                  <a:srgbClr val="D4D4D4"/>
                </a:solidFill>
                <a:latin typeface="Menlo" panose="020B0609030804020204" pitchFamily="49" charset="0"/>
              </a:rPr>
              <a:t>    </a:t>
            </a:r>
            <a:r>
              <a:rPr lang="pl-PL" sz="1600" dirty="0">
                <a:solidFill>
                  <a:srgbClr val="CE9178"/>
                </a:solidFill>
                <a:latin typeface="Menlo" panose="020B0609030804020204" pitchFamily="49" charset="0"/>
              </a:rPr>
              <a:t>"-</a:t>
            </a:r>
            <a:r>
              <a:rPr lang="pl-PL" sz="1600" dirty="0" err="1">
                <a:solidFill>
                  <a:srgbClr val="CE9178"/>
                </a:solidFill>
                <a:latin typeface="Menlo" panose="020B0609030804020204" pitchFamily="49" charset="0"/>
              </a:rPr>
              <a:t>XX:NativeMemoryTracking</a:t>
            </a:r>
            <a:r>
              <a:rPr lang="pl-PL" sz="1600" dirty="0">
                <a:solidFill>
                  <a:srgbClr val="CE9178"/>
                </a:solidFill>
                <a:latin typeface="Menlo" panose="020B0609030804020204" pitchFamily="49" charset="0"/>
              </a:rPr>
              <a:t>=</a:t>
            </a:r>
            <a:r>
              <a:rPr lang="pl-PL" sz="1600" dirty="0" err="1">
                <a:solidFill>
                  <a:srgbClr val="CE9178"/>
                </a:solidFill>
                <a:latin typeface="Menlo" panose="020B0609030804020204" pitchFamily="49" charset="0"/>
              </a:rPr>
              <a:t>summary</a:t>
            </a:r>
            <a:r>
              <a:rPr lang="pl-PL" sz="1600" dirty="0">
                <a:solidFill>
                  <a:srgbClr val="CE9178"/>
                </a:solidFill>
                <a:latin typeface="Menlo" panose="020B0609030804020204" pitchFamily="49" charset="0"/>
              </a:rPr>
              <a:t>"</a:t>
            </a:r>
            <a:r>
              <a:rPr lang="pl-PL" sz="1600" dirty="0">
                <a:solidFill>
                  <a:srgbClr val="D4D4D4"/>
                </a:solidFill>
                <a:latin typeface="Menlo" panose="020B0609030804020204" pitchFamily="49" charset="0"/>
              </a:rPr>
              <a:t>, \</a:t>
            </a:r>
          </a:p>
          <a:p>
            <a:r>
              <a:rPr lang="pl-PL" sz="1600" dirty="0">
                <a:solidFill>
                  <a:srgbClr val="D4D4D4"/>
                </a:solidFill>
                <a:latin typeface="Menlo" panose="020B0609030804020204" pitchFamily="49" charset="0"/>
              </a:rPr>
              <a:t>    </a:t>
            </a:r>
            <a:r>
              <a:rPr lang="pl-PL" sz="1600" dirty="0">
                <a:solidFill>
                  <a:srgbClr val="CE9178"/>
                </a:solidFill>
                <a:latin typeface="Menlo" panose="020B0609030804020204" pitchFamily="49" charset="0"/>
              </a:rPr>
              <a:t>"-</a:t>
            </a:r>
            <a:r>
              <a:rPr lang="pl-PL" sz="1600" dirty="0" err="1">
                <a:solidFill>
                  <a:srgbClr val="CE9178"/>
                </a:solidFill>
                <a:latin typeface="Menlo" panose="020B0609030804020204" pitchFamily="49" charset="0"/>
              </a:rPr>
              <a:t>cp</a:t>
            </a:r>
            <a:r>
              <a:rPr lang="pl-PL" sz="1600" dirty="0">
                <a:solidFill>
                  <a:srgbClr val="CE9178"/>
                </a:solidFill>
                <a:latin typeface="Menlo" panose="020B0609030804020204" pitchFamily="49" charset="0"/>
              </a:rPr>
              <a:t>"</a:t>
            </a:r>
            <a:r>
              <a:rPr lang="pl-PL" sz="1600" dirty="0">
                <a:solidFill>
                  <a:srgbClr val="D4D4D4"/>
                </a:solidFill>
                <a:latin typeface="Menlo" panose="020B0609030804020204" pitchFamily="49" charset="0"/>
              </a:rPr>
              <a:t>, </a:t>
            </a:r>
            <a:r>
              <a:rPr lang="pl-PL" sz="1600" dirty="0">
                <a:solidFill>
                  <a:srgbClr val="CE9178"/>
                </a:solidFill>
                <a:latin typeface="Menlo" panose="020B0609030804020204" pitchFamily="49" charset="0"/>
              </a:rPr>
              <a:t>"/</a:t>
            </a:r>
            <a:r>
              <a:rPr lang="pl-PL" sz="1600" dirty="0" err="1">
                <a:solidFill>
                  <a:srgbClr val="CE9178"/>
                </a:solidFill>
                <a:latin typeface="Menlo" panose="020B0609030804020204" pitchFamily="49" charset="0"/>
              </a:rPr>
              <a:t>var</a:t>
            </a:r>
            <a:r>
              <a:rPr lang="pl-PL" sz="1600" dirty="0">
                <a:solidFill>
                  <a:srgbClr val="CE9178"/>
                </a:solidFill>
                <a:latin typeface="Menlo" panose="020B0609030804020204" pitchFamily="49" charset="0"/>
              </a:rPr>
              <a:t>/</a:t>
            </a:r>
            <a:r>
              <a:rPr lang="pl-PL" sz="1600" dirty="0" err="1">
                <a:solidFill>
                  <a:srgbClr val="CE9178"/>
                </a:solidFill>
                <a:latin typeface="Menlo" panose="020B0609030804020204" pitchFamily="49" charset="0"/>
              </a:rPr>
              <a:t>users-app</a:t>
            </a:r>
            <a:r>
              <a:rPr lang="pl-PL" sz="1600" dirty="0">
                <a:solidFill>
                  <a:srgbClr val="CE9178"/>
                </a:solidFill>
                <a:latin typeface="Menlo" panose="020B0609030804020204" pitchFamily="49" charset="0"/>
              </a:rPr>
              <a:t>:/</a:t>
            </a:r>
            <a:r>
              <a:rPr lang="pl-PL" sz="1600" dirty="0" err="1">
                <a:solidFill>
                  <a:srgbClr val="CE9178"/>
                </a:solidFill>
                <a:latin typeface="Menlo" panose="020B0609030804020204" pitchFamily="49" charset="0"/>
              </a:rPr>
              <a:t>var</a:t>
            </a:r>
            <a:r>
              <a:rPr lang="pl-PL" sz="1600" dirty="0">
                <a:solidFill>
                  <a:srgbClr val="CE9178"/>
                </a:solidFill>
                <a:latin typeface="Menlo" panose="020B0609030804020204" pitchFamily="49" charset="0"/>
              </a:rPr>
              <a:t>/</a:t>
            </a:r>
            <a:r>
              <a:rPr lang="pl-PL" sz="1600" dirty="0" err="1">
                <a:solidFill>
                  <a:srgbClr val="CE9178"/>
                </a:solidFill>
                <a:latin typeface="Menlo" panose="020B0609030804020204" pitchFamily="49" charset="0"/>
              </a:rPr>
              <a:t>users-app</a:t>
            </a:r>
            <a:r>
              <a:rPr lang="pl-PL" sz="1600" dirty="0">
                <a:solidFill>
                  <a:srgbClr val="CE9178"/>
                </a:solidFill>
                <a:latin typeface="Menlo" panose="020B0609030804020204" pitchFamily="49" charset="0"/>
              </a:rPr>
              <a:t>/</a:t>
            </a:r>
            <a:r>
              <a:rPr lang="pl-PL" sz="1600" dirty="0" err="1">
                <a:solidFill>
                  <a:srgbClr val="CE9178"/>
                </a:solidFill>
                <a:latin typeface="Menlo" panose="020B0609030804020204" pitchFamily="49" charset="0"/>
              </a:rPr>
              <a:t>lib</a:t>
            </a:r>
            <a:r>
              <a:rPr lang="pl-PL" sz="1600" dirty="0">
                <a:solidFill>
                  <a:srgbClr val="CE9178"/>
                </a:solidFill>
                <a:latin typeface="Menlo" panose="020B0609030804020204" pitchFamily="49" charset="0"/>
              </a:rPr>
              <a:t>/*"</a:t>
            </a:r>
            <a:r>
              <a:rPr lang="pl-PL" sz="1600" dirty="0">
                <a:solidFill>
                  <a:srgbClr val="D4D4D4"/>
                </a:solidFill>
                <a:latin typeface="Menlo" panose="020B0609030804020204" pitchFamily="49" charset="0"/>
              </a:rPr>
              <a:t>, \</a:t>
            </a:r>
          </a:p>
          <a:p>
            <a:r>
              <a:rPr lang="pl-PL" sz="1600" dirty="0">
                <a:solidFill>
                  <a:srgbClr val="D4D4D4"/>
                </a:solidFill>
                <a:latin typeface="Menlo" panose="020B0609030804020204" pitchFamily="49" charset="0"/>
              </a:rPr>
              <a:t>    </a:t>
            </a:r>
            <a:r>
              <a:rPr lang="pl-PL" sz="1600" dirty="0">
                <a:solidFill>
                  <a:srgbClr val="CE9178"/>
                </a:solidFill>
                <a:latin typeface="Menlo" panose="020B0609030804020204" pitchFamily="49" charset="0"/>
              </a:rPr>
              <a:t>"</a:t>
            </a:r>
            <a:r>
              <a:rPr lang="pl-PL" sz="1600" dirty="0" err="1">
                <a:solidFill>
                  <a:srgbClr val="CE9178"/>
                </a:solidFill>
                <a:latin typeface="Menlo" panose="020B0609030804020204" pitchFamily="49" charset="0"/>
              </a:rPr>
              <a:t>com.example.users.UsersApp</a:t>
            </a:r>
            <a:r>
              <a:rPr lang="pl-PL" sz="1600" dirty="0">
                <a:solidFill>
                  <a:srgbClr val="CE9178"/>
                </a:solidFill>
                <a:latin typeface="Menlo" panose="020B0609030804020204" pitchFamily="49" charset="0"/>
              </a:rPr>
              <a:t>"</a:t>
            </a:r>
            <a:r>
              <a:rPr lang="pl-PL" sz="1600" dirty="0">
                <a:solidFill>
                  <a:srgbClr val="D4D4D4"/>
                </a:solidFill>
                <a:latin typeface="Menlo" panose="020B0609030804020204" pitchFamily="49" charset="0"/>
              </a:rPr>
              <a:t>]</a:t>
            </a:r>
          </a:p>
        </p:txBody>
      </p:sp>
      <p:sp>
        <p:nvSpPr>
          <p:cNvPr id="4" name="Right Brace 3">
            <a:extLst>
              <a:ext uri="{FF2B5EF4-FFF2-40B4-BE49-F238E27FC236}">
                <a16:creationId xmlns:a16="http://schemas.microsoft.com/office/drawing/2014/main" id="{97221E29-EB73-334C-86D1-11CB571B376F}"/>
              </a:ext>
            </a:extLst>
          </p:cNvPr>
          <p:cNvSpPr/>
          <p:nvPr/>
        </p:nvSpPr>
        <p:spPr>
          <a:xfrm>
            <a:off x="10227499" y="681038"/>
            <a:ext cx="613775" cy="2638360"/>
          </a:xfrm>
          <a:prstGeom prst="rightBrace">
            <a:avLst/>
          </a:prstGeom>
          <a:ln w="793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l-PL" b="1" dirty="0">
                <a:ln w="22225">
                  <a:solidFill>
                    <a:schemeClr val="accent2"/>
                  </a:solidFill>
                  <a:prstDash val="solid"/>
                </a:ln>
                <a:solidFill>
                  <a:schemeClr val="accent2">
                    <a:lumMod val="40000"/>
                    <a:lumOff val="60000"/>
                  </a:schemeClr>
                </a:solidFill>
              </a:rPr>
              <a:t>BUILD</a:t>
            </a:r>
          </a:p>
        </p:txBody>
      </p:sp>
      <p:sp>
        <p:nvSpPr>
          <p:cNvPr id="9" name="Right Brace 8">
            <a:extLst>
              <a:ext uri="{FF2B5EF4-FFF2-40B4-BE49-F238E27FC236}">
                <a16:creationId xmlns:a16="http://schemas.microsoft.com/office/drawing/2014/main" id="{E86C5A7A-3C60-2B4B-AD8B-2E2464C5CCBE}"/>
              </a:ext>
            </a:extLst>
          </p:cNvPr>
          <p:cNvSpPr/>
          <p:nvPr/>
        </p:nvSpPr>
        <p:spPr>
          <a:xfrm>
            <a:off x="10227498" y="3538603"/>
            <a:ext cx="613775" cy="3144077"/>
          </a:xfrm>
          <a:prstGeom prst="rightBrace">
            <a:avLst/>
          </a:prstGeom>
          <a:ln w="79375"/>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pl-PL" b="1" dirty="0">
                <a:ln w="22225">
                  <a:solidFill>
                    <a:schemeClr val="accent2"/>
                  </a:solidFill>
                  <a:prstDash val="solid"/>
                </a:ln>
                <a:solidFill>
                  <a:schemeClr val="accent2">
                    <a:lumMod val="40000"/>
                    <a:lumOff val="60000"/>
                  </a:schemeClr>
                </a:solidFill>
              </a:rPr>
              <a:t>Run</a:t>
            </a:r>
          </a:p>
        </p:txBody>
      </p:sp>
    </p:spTree>
    <p:extLst>
      <p:ext uri="{BB962C8B-B14F-4D97-AF65-F5344CB8AC3E}">
        <p14:creationId xmlns:p14="http://schemas.microsoft.com/office/powerpoint/2010/main" val="4182648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48E5A6C-466C-5E40-92C6-294039165106}"/>
              </a:ext>
            </a:extLst>
          </p:cNvPr>
          <p:cNvPicPr>
            <a:picLocks noChangeAspect="1"/>
          </p:cNvPicPr>
          <p:nvPr/>
        </p:nvPicPr>
        <p:blipFill rotWithShape="1">
          <a:blip r:embed="rId2">
            <a:alphaModFix amt="50000"/>
          </a:blip>
          <a:srcRect t="8845" b="6885"/>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rPr>
              <a:t>Security</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400712918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1. </a:t>
            </a:r>
            <a:r>
              <a:rPr lang="en-GB" dirty="0">
                <a:solidFill>
                  <a:schemeClr val="bg1"/>
                </a:solidFill>
              </a:rPr>
              <a:t>Use minimal base images</a:t>
            </a:r>
            <a:endParaRPr lang="pl-PL" dirty="0">
              <a:solidFill>
                <a:schemeClr val="bg1"/>
              </a:solidFill>
              <a:ea typeface="Roboto" panose="02000000000000000000" pitchFamily="2" charset="0"/>
            </a:endParaRPr>
          </a:p>
        </p:txBody>
      </p:sp>
      <p:sp>
        <p:nvSpPr>
          <p:cNvPr id="4" name="Content Placeholder 3">
            <a:extLst>
              <a:ext uri="{FF2B5EF4-FFF2-40B4-BE49-F238E27FC236}">
                <a16:creationId xmlns:a16="http://schemas.microsoft.com/office/drawing/2014/main" id="{99C241DD-D918-C945-AC00-65842DB5BC1C}"/>
              </a:ext>
            </a:extLst>
          </p:cNvPr>
          <p:cNvSpPr>
            <a:spLocks noGrp="1"/>
          </p:cNvSpPr>
          <p:nvPr>
            <p:ph idx="1"/>
          </p:nvPr>
        </p:nvSpPr>
        <p:spPr/>
        <p:txBody>
          <a:bodyPr>
            <a:normAutofit/>
          </a:bodyPr>
          <a:lstStyle/>
          <a:p>
            <a:pPr>
              <a:buClr>
                <a:schemeClr val="accent1"/>
              </a:buClr>
            </a:pPr>
            <a:r>
              <a:rPr lang="en-PL" sz="3600" dirty="0">
                <a:solidFill>
                  <a:schemeClr val="bg1"/>
                </a:solidFill>
              </a:rPr>
              <a:t>The less things is in your container the better</a:t>
            </a:r>
          </a:p>
          <a:p>
            <a:pPr>
              <a:buClr>
                <a:schemeClr val="accent1"/>
              </a:buClr>
            </a:pPr>
            <a:r>
              <a:rPr lang="en-GB" sz="3600" dirty="0">
                <a:solidFill>
                  <a:schemeClr val="bg1"/>
                </a:solidFill>
              </a:rPr>
              <a:t>Prefer minimal images that bundle only the necessary system tools and libraries required to run your project</a:t>
            </a:r>
            <a:endParaRPr lang="en-PL" sz="3600" dirty="0">
              <a:solidFill>
                <a:schemeClr val="bg1"/>
              </a:solidFill>
            </a:endParaRPr>
          </a:p>
          <a:p>
            <a:pPr>
              <a:buClr>
                <a:schemeClr val="accent1"/>
              </a:buClr>
            </a:pPr>
            <a:r>
              <a:rPr lang="en-PL" sz="3600" dirty="0">
                <a:solidFill>
                  <a:schemeClr val="bg1"/>
                </a:solidFill>
              </a:rPr>
              <a:t>Great example </a:t>
            </a:r>
            <a:r>
              <a:rPr lang="en-PL" sz="3600" dirty="0">
                <a:solidFill>
                  <a:schemeClr val="accent2"/>
                </a:solidFill>
              </a:rPr>
              <a:t>Google Distroless</a:t>
            </a:r>
          </a:p>
        </p:txBody>
      </p:sp>
    </p:spTree>
    <p:extLst>
      <p:ext uri="{BB962C8B-B14F-4D97-AF65-F5344CB8AC3E}">
        <p14:creationId xmlns:p14="http://schemas.microsoft.com/office/powerpoint/2010/main" val="117069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en-GB" sz="3200" dirty="0">
                <a:solidFill>
                  <a:schemeClr val="bg1"/>
                </a:solidFill>
              </a:rPr>
              <a:t>"</a:t>
            </a:r>
            <a:r>
              <a:rPr lang="en-GB" sz="3200" dirty="0" err="1">
                <a:solidFill>
                  <a:schemeClr val="bg1"/>
                </a:solidFill>
              </a:rPr>
              <a:t>Distroless</a:t>
            </a:r>
            <a:r>
              <a:rPr lang="en-GB" sz="3200" dirty="0">
                <a:solidFill>
                  <a:schemeClr val="bg1"/>
                </a:solidFill>
              </a:rPr>
              <a:t>" images contain only your application and its runtime dependencies. </a:t>
            </a:r>
          </a:p>
          <a:p>
            <a:pPr fontAlgn="base">
              <a:buClr>
                <a:schemeClr val="accent1"/>
              </a:buClr>
            </a:pPr>
            <a:r>
              <a:rPr lang="en-GB" sz="3200" dirty="0">
                <a:solidFill>
                  <a:schemeClr val="bg1"/>
                </a:solidFill>
              </a:rPr>
              <a:t>They do not contain package managers</a:t>
            </a:r>
          </a:p>
          <a:p>
            <a:pPr fontAlgn="base">
              <a:buClr>
                <a:schemeClr val="accent1"/>
              </a:buClr>
            </a:pPr>
            <a:r>
              <a:rPr lang="en-GB" sz="3200" dirty="0">
                <a:solidFill>
                  <a:schemeClr val="bg1"/>
                </a:solidFill>
              </a:rPr>
              <a:t>They do not contain shells - no </a:t>
            </a:r>
            <a:r>
              <a:rPr lang="en-GB" sz="3200" dirty="0">
                <a:solidFill>
                  <a:schemeClr val="accent2"/>
                </a:solidFill>
              </a:rPr>
              <a:t>/bin/</a:t>
            </a:r>
            <a:r>
              <a:rPr lang="en-GB" sz="3200" dirty="0" err="1">
                <a:solidFill>
                  <a:schemeClr val="accent2"/>
                </a:solidFill>
              </a:rPr>
              <a:t>sh</a:t>
            </a:r>
            <a:r>
              <a:rPr lang="en-GB" sz="3200" dirty="0">
                <a:solidFill>
                  <a:schemeClr val="bg1"/>
                </a:solidFill>
              </a:rPr>
              <a:t> or </a:t>
            </a:r>
            <a:r>
              <a:rPr lang="en-GB" sz="3200" dirty="0">
                <a:solidFill>
                  <a:schemeClr val="accent2"/>
                </a:solidFill>
              </a:rPr>
              <a:t>/bin/bash</a:t>
            </a:r>
          </a:p>
          <a:p>
            <a:pPr fontAlgn="base">
              <a:buClr>
                <a:schemeClr val="accent1"/>
              </a:buClr>
            </a:pPr>
            <a:r>
              <a:rPr lang="en-GB" sz="3200" dirty="0">
                <a:solidFill>
                  <a:schemeClr val="bg1"/>
                </a:solidFill>
              </a:rPr>
              <a:t>Or any other programs you would expect to find in a standard Linux distribution.</a:t>
            </a:r>
          </a:p>
          <a:p>
            <a:pPr fontAlgn="base">
              <a:buClr>
                <a:schemeClr val="accent1"/>
              </a:buClr>
            </a:pPr>
            <a:r>
              <a:rPr lang="en-GB" sz="3200" dirty="0">
                <a:solidFill>
                  <a:schemeClr val="bg1"/>
                </a:solidFill>
              </a:rPr>
              <a:t>More:</a:t>
            </a:r>
            <a:r>
              <a:rPr lang="en-GB" sz="3200" dirty="0"/>
              <a:t> </a:t>
            </a:r>
            <a:r>
              <a:rPr lang="en-GB" sz="3200" dirty="0">
                <a:solidFill>
                  <a:schemeClr val="accent2"/>
                </a:solidFill>
                <a:hlinkClick r:id="rId2">
                  <a:extLst>
                    <a:ext uri="{A12FA001-AC4F-418D-AE19-62706E023703}">
                      <ahyp:hlinkClr xmlns:ahyp="http://schemas.microsoft.com/office/drawing/2018/hyperlinkcolor" val="tx"/>
                    </a:ext>
                  </a:extLst>
                </a:hlinkClick>
              </a:rPr>
              <a:t>github.com/GoogleContainerTools/distroless</a:t>
            </a:r>
            <a:endParaRPr lang="en-GB" sz="3200" dirty="0">
              <a:solidFill>
                <a:schemeClr val="accent2"/>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Google </a:t>
            </a:r>
            <a:r>
              <a:rPr lang="pl-PL" dirty="0" err="1">
                <a:solidFill>
                  <a:schemeClr val="bg1"/>
                </a:solidFill>
                <a:ea typeface="Roboto" panose="02000000000000000000" pitchFamily="2" charset="0"/>
              </a:rPr>
              <a:t>Distroless</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38646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en-GB" sz="3200" dirty="0">
                <a:solidFill>
                  <a:schemeClr val="bg1"/>
                </a:solidFill>
              </a:rPr>
              <a:t>Container prepared for languages:</a:t>
            </a:r>
          </a:p>
          <a:p>
            <a:pPr lvl="1"/>
            <a:r>
              <a:rPr lang="en-GB" sz="3200" dirty="0">
                <a:solidFill>
                  <a:schemeClr val="accent2"/>
                </a:solidFill>
                <a:hlinkClick r:id="rId2">
                  <a:extLst>
                    <a:ext uri="{A12FA001-AC4F-418D-AE19-62706E023703}">
                      <ahyp:hlinkClr xmlns:ahyp="http://schemas.microsoft.com/office/drawing/2018/hyperlinkcolor" val="tx"/>
                    </a:ext>
                  </a:extLst>
                </a:hlinkClick>
              </a:rPr>
              <a:t>Java</a:t>
            </a:r>
            <a:endParaRPr lang="en-GB" sz="3200" dirty="0">
              <a:solidFill>
                <a:schemeClr val="accent2"/>
              </a:solidFill>
            </a:endParaRPr>
          </a:p>
          <a:p>
            <a:pPr lvl="1"/>
            <a:r>
              <a:rPr lang="en-GB" sz="3200" dirty="0">
                <a:solidFill>
                  <a:schemeClr val="accent2"/>
                </a:solidFill>
                <a:hlinkClick r:id="rId3">
                  <a:extLst>
                    <a:ext uri="{A12FA001-AC4F-418D-AE19-62706E023703}">
                      <ahyp:hlinkClr xmlns:ahyp="http://schemas.microsoft.com/office/drawing/2018/hyperlinkcolor" val="tx"/>
                    </a:ext>
                  </a:extLst>
                </a:hlinkClick>
              </a:rPr>
              <a:t>Python</a:t>
            </a:r>
            <a:endParaRPr lang="en-GB" sz="3200" dirty="0">
              <a:solidFill>
                <a:schemeClr val="accent2"/>
              </a:solidFill>
            </a:endParaRPr>
          </a:p>
          <a:p>
            <a:pPr lvl="1"/>
            <a:r>
              <a:rPr lang="en-GB" sz="3200" dirty="0">
                <a:solidFill>
                  <a:schemeClr val="accent2"/>
                </a:solidFill>
                <a:hlinkClick r:id="rId4">
                  <a:extLst>
                    <a:ext uri="{A12FA001-AC4F-418D-AE19-62706E023703}">
                      <ahyp:hlinkClr xmlns:ahyp="http://schemas.microsoft.com/office/drawing/2018/hyperlinkcolor" val="tx"/>
                    </a:ext>
                  </a:extLst>
                </a:hlinkClick>
              </a:rPr>
              <a:t>Python 3</a:t>
            </a:r>
            <a:endParaRPr lang="en-GB" sz="3200" dirty="0">
              <a:solidFill>
                <a:schemeClr val="accent2"/>
              </a:solidFill>
            </a:endParaRPr>
          </a:p>
          <a:p>
            <a:pPr lvl="1"/>
            <a:r>
              <a:rPr lang="en-GB" sz="3200" dirty="0">
                <a:solidFill>
                  <a:schemeClr val="accent2"/>
                </a:solidFill>
                <a:hlinkClick r:id="rId5">
                  <a:extLst>
                    <a:ext uri="{A12FA001-AC4F-418D-AE19-62706E023703}">
                      <ahyp:hlinkClr xmlns:ahyp="http://schemas.microsoft.com/office/drawing/2018/hyperlinkcolor" val="tx"/>
                    </a:ext>
                  </a:extLst>
                </a:hlinkClick>
              </a:rPr>
              <a:t>Golang</a:t>
            </a:r>
            <a:endParaRPr lang="en-GB" sz="3200" dirty="0">
              <a:solidFill>
                <a:schemeClr val="accent2"/>
              </a:solidFill>
            </a:endParaRPr>
          </a:p>
          <a:p>
            <a:pPr lvl="1"/>
            <a:r>
              <a:rPr lang="en-GB" sz="3200" dirty="0">
                <a:solidFill>
                  <a:schemeClr val="accent2"/>
                </a:solidFill>
                <a:hlinkClick r:id="rId6">
                  <a:extLst>
                    <a:ext uri="{A12FA001-AC4F-418D-AE19-62706E023703}">
                      <ahyp:hlinkClr xmlns:ahyp="http://schemas.microsoft.com/office/drawing/2018/hyperlinkcolor" val="tx"/>
                    </a:ext>
                  </a:extLst>
                </a:hlinkClick>
              </a:rPr>
              <a:t>Node.js</a:t>
            </a:r>
            <a:endParaRPr lang="en-GB" sz="3200" dirty="0">
              <a:solidFill>
                <a:schemeClr val="accent2"/>
              </a:solidFill>
            </a:endParaRPr>
          </a:p>
          <a:p>
            <a:pPr lvl="1"/>
            <a:r>
              <a:rPr lang="en-GB" sz="3200" dirty="0">
                <a:solidFill>
                  <a:schemeClr val="accent2"/>
                </a:solidFill>
                <a:hlinkClick r:id="rId7">
                  <a:extLst>
                    <a:ext uri="{A12FA001-AC4F-418D-AE19-62706E023703}">
                      <ahyp:hlinkClr xmlns:ahyp="http://schemas.microsoft.com/office/drawing/2018/hyperlinkcolor" val="tx"/>
                    </a:ext>
                  </a:extLst>
                </a:hlinkClick>
              </a:rPr>
              <a:t>dotnet</a:t>
            </a:r>
            <a:endParaRPr lang="en-GB" sz="3200" dirty="0">
              <a:solidFill>
                <a:schemeClr val="accent2"/>
              </a:solidFill>
            </a:endParaRPr>
          </a:p>
          <a:p>
            <a:pPr lvl="1"/>
            <a:r>
              <a:rPr lang="en-GB" sz="3200" dirty="0">
                <a:solidFill>
                  <a:schemeClr val="accent2"/>
                </a:solidFill>
                <a:hlinkClick r:id="rId8">
                  <a:extLst>
                    <a:ext uri="{A12FA001-AC4F-418D-AE19-62706E023703}">
                      <ahyp:hlinkClr xmlns:ahyp="http://schemas.microsoft.com/office/drawing/2018/hyperlinkcolor" val="tx"/>
                    </a:ext>
                  </a:extLst>
                </a:hlinkClick>
              </a:rPr>
              <a:t>Rust</a:t>
            </a:r>
            <a:endParaRPr lang="en-GB" sz="3200" dirty="0">
              <a:solidFill>
                <a:schemeClr val="accent2"/>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Google </a:t>
            </a:r>
            <a:r>
              <a:rPr lang="pl-PL" dirty="0" err="1">
                <a:solidFill>
                  <a:schemeClr val="bg1"/>
                </a:solidFill>
                <a:ea typeface="Roboto" panose="02000000000000000000" pitchFamily="2" charset="0"/>
              </a:rPr>
              <a:t>Distroless</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77032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11180"/>
            <a:ext cx="10515600" cy="574327"/>
          </a:xfrm>
        </p:spPr>
        <p:txBody>
          <a:bodyPr>
            <a:normAutofit fontScale="90000"/>
          </a:bodyPr>
          <a:lstStyle/>
          <a:p>
            <a:r>
              <a:rPr lang="pl-PL" dirty="0" err="1">
                <a:solidFill>
                  <a:schemeClr val="bg1"/>
                </a:solidFill>
                <a:ea typeface="Roboto" panose="02000000000000000000" pitchFamily="2" charset="0"/>
              </a:rPr>
              <a:t>Our</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Dockerfile</a:t>
            </a:r>
            <a:r>
              <a:rPr lang="pl-PL" dirty="0">
                <a:solidFill>
                  <a:schemeClr val="bg1"/>
                </a:solidFill>
                <a:ea typeface="Roboto" panose="02000000000000000000" pitchFamily="2" charset="0"/>
              </a:rPr>
              <a:t> 6</a:t>
            </a:r>
          </a:p>
        </p:txBody>
      </p:sp>
      <p:sp>
        <p:nvSpPr>
          <p:cNvPr id="4" name="TextBox 3">
            <a:extLst>
              <a:ext uri="{FF2B5EF4-FFF2-40B4-BE49-F238E27FC236}">
                <a16:creationId xmlns:a16="http://schemas.microsoft.com/office/drawing/2014/main" id="{BFF31764-3731-DA42-BE39-7F7276406D47}"/>
              </a:ext>
            </a:extLst>
          </p:cNvPr>
          <p:cNvSpPr txBox="1"/>
          <p:nvPr/>
        </p:nvSpPr>
        <p:spPr>
          <a:xfrm>
            <a:off x="687888" y="889843"/>
            <a:ext cx="10515599" cy="5170646"/>
          </a:xfrm>
          <a:prstGeom prst="rect">
            <a:avLst/>
          </a:prstGeom>
          <a:solidFill>
            <a:srgbClr val="424242"/>
          </a:solidFill>
        </p:spPr>
        <p:txBody>
          <a:bodyPr wrap="square" rtlCol="0">
            <a:spAutoFit/>
          </a:bodyPr>
          <a:lstStyle/>
          <a:p>
            <a:r>
              <a:rPr lang="pl-PL" sz="1200" dirty="0">
                <a:solidFill>
                  <a:srgbClr val="569CD6"/>
                </a:solidFill>
                <a:latin typeface="Menlo" panose="020B0609030804020204" pitchFamily="49" charset="0"/>
              </a:rPr>
              <a:t>FROM</a:t>
            </a:r>
            <a:r>
              <a:rPr lang="pl-PL" sz="1200" dirty="0">
                <a:solidFill>
                  <a:srgbClr val="D4D4D4"/>
                </a:solidFill>
                <a:latin typeface="Menlo" panose="020B0609030804020204" pitchFamily="49" charset="0"/>
              </a:rPr>
              <a:t> openjdk:8-jdk-alpine </a:t>
            </a:r>
            <a:r>
              <a:rPr lang="pl-PL" sz="1200" dirty="0">
                <a:solidFill>
                  <a:srgbClr val="569CD6"/>
                </a:solidFill>
                <a:latin typeface="Menlo" panose="020B0609030804020204" pitchFamily="49" charset="0"/>
              </a:rPr>
              <a:t>as</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build</a:t>
            </a:r>
            <a:endParaRPr lang="pl-PL" sz="1200" dirty="0">
              <a:solidFill>
                <a:srgbClr val="D4D4D4"/>
              </a:solidFill>
              <a:latin typeface="Menlo" panose="020B0609030804020204" pitchFamily="49" charset="0"/>
            </a:endParaRPr>
          </a:p>
          <a:p>
            <a:r>
              <a:rPr lang="pl-PL" sz="1200" dirty="0">
                <a:solidFill>
                  <a:srgbClr val="569CD6"/>
                </a:solidFill>
                <a:latin typeface="Menlo" panose="020B0609030804020204" pitchFamily="49" charset="0"/>
              </a:rPr>
              <a:t>WORKDIR</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workspace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endParaRPr lang="pl-PL" sz="1200" dirty="0">
              <a:solidFill>
                <a:srgbClr val="D4D4D4"/>
              </a:solidFill>
              <a:latin typeface="Menlo" panose="020B0609030804020204" pitchFamily="49" charset="0"/>
            </a:endParaRP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mvnw</a:t>
            </a:r>
            <a:r>
              <a:rPr lang="pl-PL" sz="1200" dirty="0">
                <a:solidFill>
                  <a:srgbClr val="D4D4D4"/>
                </a:solidFill>
                <a:latin typeface="Menlo" panose="020B0609030804020204" pitchFamily="49" charset="0"/>
              </a:rPr>
              <a:t> .</a:t>
            </a:r>
          </a:p>
          <a:p>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mvn</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mvn</a:t>
            </a:r>
            <a:endParaRPr lang="pl-PL" sz="1200" dirty="0">
              <a:solidFill>
                <a:srgbClr val="D4D4D4"/>
              </a:solidFill>
              <a:latin typeface="Menlo" panose="020B0609030804020204" pitchFamily="49" charset="0"/>
            </a:endParaRPr>
          </a:p>
          <a:p>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pom.xml</a:t>
            </a:r>
            <a:r>
              <a:rPr lang="pl-PL" sz="1200" dirty="0">
                <a:solidFill>
                  <a:srgbClr val="D4D4D4"/>
                </a:solidFill>
                <a:latin typeface="Menlo" panose="020B0609030804020204" pitchFamily="49" charset="0"/>
              </a:rPr>
              <a:t> .</a:t>
            </a:r>
          </a:p>
          <a:p>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src</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src</a:t>
            </a:r>
            <a:endParaRPr lang="pl-PL" sz="1200" dirty="0">
              <a:solidFill>
                <a:srgbClr val="D4D4D4"/>
              </a:solidFill>
              <a:latin typeface="Menlo" panose="020B0609030804020204" pitchFamily="49" charset="0"/>
            </a:endParaRP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RUN</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mvnw</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install</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DskipTests</a:t>
            </a:r>
            <a:endParaRPr lang="pl-PL" sz="1200" dirty="0">
              <a:solidFill>
                <a:srgbClr val="D4D4D4"/>
              </a:solidFill>
              <a:latin typeface="Menlo" panose="020B0609030804020204" pitchFamily="49" charset="0"/>
            </a:endParaRPr>
          </a:p>
          <a:p>
            <a:r>
              <a:rPr lang="pl-PL" sz="1200" dirty="0">
                <a:solidFill>
                  <a:srgbClr val="569CD6"/>
                </a:solidFill>
                <a:latin typeface="Menlo" panose="020B0609030804020204" pitchFamily="49" charset="0"/>
              </a:rPr>
              <a:t>RUN</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mkdir</a:t>
            </a:r>
            <a:r>
              <a:rPr lang="pl-PL" sz="1200" dirty="0">
                <a:solidFill>
                  <a:srgbClr val="D4D4D4"/>
                </a:solidFill>
                <a:latin typeface="Menlo" panose="020B0609030804020204" pitchFamily="49" charset="0"/>
              </a:rPr>
              <a:t> -p target/</a:t>
            </a:r>
            <a:r>
              <a:rPr lang="pl-PL" sz="1200" dirty="0" err="1">
                <a:solidFill>
                  <a:srgbClr val="D4D4D4"/>
                </a:solidFill>
                <a:latin typeface="Menlo" panose="020B0609030804020204" pitchFamily="49" charset="0"/>
              </a:rPr>
              <a:t>dependency</a:t>
            </a:r>
            <a:r>
              <a:rPr lang="pl-PL" sz="1200" dirty="0">
                <a:solidFill>
                  <a:srgbClr val="D4D4D4"/>
                </a:solidFill>
                <a:latin typeface="Menlo" panose="020B0609030804020204" pitchFamily="49" charset="0"/>
              </a:rPr>
              <a:t> &amp;&amp; (cd target/</a:t>
            </a:r>
            <a:r>
              <a:rPr lang="pl-PL" sz="1200" dirty="0" err="1">
                <a:solidFill>
                  <a:srgbClr val="D4D4D4"/>
                </a:solidFill>
                <a:latin typeface="Menlo" panose="020B0609030804020204" pitchFamily="49" charset="0"/>
              </a:rPr>
              <a:t>dependency</a:t>
            </a:r>
            <a:r>
              <a:rPr lang="pl-PL" sz="1200" dirty="0">
                <a:solidFill>
                  <a:srgbClr val="D4D4D4"/>
                </a:solidFill>
                <a:latin typeface="Menlo" panose="020B0609030804020204" pitchFamily="49" charset="0"/>
              </a:rPr>
              <a:t>; jar -</a:t>
            </a:r>
            <a:r>
              <a:rPr lang="pl-PL" sz="1200" dirty="0" err="1">
                <a:solidFill>
                  <a:srgbClr val="D4D4D4"/>
                </a:solidFill>
                <a:latin typeface="Menlo" panose="020B0609030804020204" pitchFamily="49" charset="0"/>
              </a:rPr>
              <a:t>xf</a:t>
            </a:r>
            <a:r>
              <a:rPr lang="pl-PL" sz="1200" dirty="0">
                <a:solidFill>
                  <a:srgbClr val="D4D4D4"/>
                </a:solidFill>
                <a:latin typeface="Menlo" panose="020B0609030804020204" pitchFamily="49" charset="0"/>
              </a:rPr>
              <a:t> ../*.jar)</a:t>
            </a: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FROM</a:t>
            </a:r>
            <a:r>
              <a:rPr lang="pl-PL" sz="1200" dirty="0">
                <a:solidFill>
                  <a:srgbClr val="D4D4D4"/>
                </a:solidFill>
                <a:latin typeface="Menlo" panose="020B0609030804020204" pitchFamily="49" charset="0"/>
              </a:rPr>
              <a:t> </a:t>
            </a:r>
            <a:r>
              <a:rPr lang="en-GB" dirty="0"/>
              <a:t> </a:t>
            </a:r>
            <a:r>
              <a:rPr lang="en-GB" sz="1200" dirty="0" err="1">
                <a:solidFill>
                  <a:schemeClr val="bg1"/>
                </a:solidFill>
                <a:latin typeface="Menlo" panose="020B0609030804020204" pitchFamily="49" charset="0"/>
                <a:ea typeface="Menlo" panose="020B0609030804020204" pitchFamily="49" charset="0"/>
                <a:cs typeface="Menlo" panose="020B0609030804020204" pitchFamily="49" charset="0"/>
              </a:rPr>
              <a:t>gcr.io</a:t>
            </a:r>
            <a:r>
              <a:rPr lang="en-GB" sz="12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en-GB" sz="1200" dirty="0" err="1">
                <a:solidFill>
                  <a:schemeClr val="bg1"/>
                </a:solidFill>
                <a:latin typeface="Menlo" panose="020B0609030804020204" pitchFamily="49" charset="0"/>
                <a:ea typeface="Menlo" panose="020B0609030804020204" pitchFamily="49" charset="0"/>
                <a:cs typeface="Menlo" panose="020B0609030804020204" pitchFamily="49" charset="0"/>
              </a:rPr>
              <a:t>distroless</a:t>
            </a:r>
            <a:r>
              <a:rPr lang="en-GB" sz="1200" dirty="0">
                <a:solidFill>
                  <a:schemeClr val="bg1"/>
                </a:solidFill>
                <a:latin typeface="Menlo" panose="020B0609030804020204" pitchFamily="49" charset="0"/>
                <a:ea typeface="Menlo" panose="020B0609030804020204" pitchFamily="49" charset="0"/>
                <a:cs typeface="Menlo" panose="020B0609030804020204" pitchFamily="49" charset="0"/>
              </a:rPr>
              <a:t>/java:11</a:t>
            </a:r>
          </a:p>
          <a:p>
            <a:endParaRPr lang="pl-PL" sz="1200" dirty="0">
              <a:solidFill>
                <a:srgbClr val="D4D4D4"/>
              </a:solidFill>
              <a:latin typeface="Menlo" panose="020B0609030804020204" pitchFamily="49" charset="0"/>
            </a:endParaRPr>
          </a:p>
          <a:p>
            <a:r>
              <a:rPr lang="pl-PL" sz="1200" dirty="0">
                <a:solidFill>
                  <a:srgbClr val="569CD6"/>
                </a:solidFill>
                <a:latin typeface="Menlo" panose="020B0609030804020204" pitchFamily="49" charset="0"/>
              </a:rPr>
              <a:t>RUN</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mkdir</a:t>
            </a:r>
            <a:r>
              <a:rPr lang="pl-PL" sz="1200" dirty="0">
                <a:solidFill>
                  <a:srgbClr val="D4D4D4"/>
                </a:solidFill>
                <a:latin typeface="Menlo" panose="020B0609030804020204" pitchFamily="49" charset="0"/>
              </a:rPr>
              <a:t> -p /</a:t>
            </a:r>
            <a:r>
              <a:rPr lang="pl-PL" sz="1200" dirty="0" err="1">
                <a:solidFill>
                  <a:srgbClr val="D4D4D4"/>
                </a:solidFill>
                <a:latin typeface="Menlo" panose="020B0609030804020204" pitchFamily="49" charset="0"/>
              </a:rPr>
              <a:t>home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endParaRPr lang="pl-PL" sz="1200" dirty="0">
              <a:solidFill>
                <a:srgbClr val="D4D4D4"/>
              </a:solidFill>
              <a:latin typeface="Menlo" panose="020B0609030804020204" pitchFamily="49" charset="0"/>
            </a:endParaRP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ARG</a:t>
            </a:r>
            <a:r>
              <a:rPr lang="pl-PL" sz="1200" dirty="0">
                <a:solidFill>
                  <a:srgbClr val="D4D4D4"/>
                </a:solidFill>
                <a:latin typeface="Menlo" panose="020B0609030804020204" pitchFamily="49" charset="0"/>
              </a:rPr>
              <a:t> DEPENDENCY=/</a:t>
            </a:r>
            <a:r>
              <a:rPr lang="pl-PL" sz="1200" dirty="0" err="1">
                <a:solidFill>
                  <a:srgbClr val="D4D4D4"/>
                </a:solidFill>
                <a:latin typeface="Menlo" panose="020B0609030804020204" pitchFamily="49" charset="0"/>
              </a:rPr>
              <a:t>workspace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/target/</a:t>
            </a:r>
            <a:r>
              <a:rPr lang="pl-PL" sz="1200" dirty="0" err="1">
                <a:solidFill>
                  <a:srgbClr val="D4D4D4"/>
                </a:solidFill>
                <a:latin typeface="Menlo" panose="020B0609030804020204" pitchFamily="49" charset="0"/>
              </a:rPr>
              <a:t>dependency</a:t>
            </a:r>
            <a:endParaRPr lang="pl-PL" sz="1200" dirty="0">
              <a:solidFill>
                <a:srgbClr val="D4D4D4"/>
              </a:solidFill>
              <a:latin typeface="Menlo" panose="020B0609030804020204" pitchFamily="49" charset="0"/>
            </a:endParaRP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--from=</a:t>
            </a:r>
            <a:r>
              <a:rPr lang="pl-PL" sz="1200" dirty="0" err="1">
                <a:solidFill>
                  <a:srgbClr val="D4D4D4"/>
                </a:solidFill>
                <a:latin typeface="Menlo" panose="020B0609030804020204" pitchFamily="49" charset="0"/>
              </a:rPr>
              <a:t>build</a:t>
            </a:r>
            <a:r>
              <a:rPr lang="pl-PL" sz="1200" dirty="0">
                <a:solidFill>
                  <a:srgbClr val="D4D4D4"/>
                </a:solidFill>
                <a:latin typeface="Menlo" panose="020B0609030804020204" pitchFamily="49" charset="0"/>
              </a:rPr>
              <a:t> ${DEPENDENCY}/BOOT-INF/</a:t>
            </a:r>
            <a:r>
              <a:rPr lang="pl-PL" sz="1200" dirty="0" err="1">
                <a:solidFill>
                  <a:srgbClr val="D4D4D4"/>
                </a:solidFill>
                <a:latin typeface="Menlo" panose="020B0609030804020204" pitchFamily="49" charset="0"/>
              </a:rPr>
              <a:t>lib</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home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lib</a:t>
            </a:r>
            <a:endParaRPr lang="pl-PL" sz="1200" dirty="0">
              <a:solidFill>
                <a:srgbClr val="D4D4D4"/>
              </a:solidFill>
              <a:latin typeface="Menlo" panose="020B0609030804020204" pitchFamily="49" charset="0"/>
            </a:endParaRPr>
          </a:p>
          <a:p>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--from=</a:t>
            </a:r>
            <a:r>
              <a:rPr lang="pl-PL" sz="1200" dirty="0" err="1">
                <a:solidFill>
                  <a:srgbClr val="D4D4D4"/>
                </a:solidFill>
                <a:latin typeface="Menlo" panose="020B0609030804020204" pitchFamily="49" charset="0"/>
              </a:rPr>
              <a:t>build</a:t>
            </a:r>
            <a:r>
              <a:rPr lang="pl-PL" sz="1200" dirty="0">
                <a:solidFill>
                  <a:srgbClr val="D4D4D4"/>
                </a:solidFill>
                <a:latin typeface="Menlo" panose="020B0609030804020204" pitchFamily="49" charset="0"/>
              </a:rPr>
              <a:t> ${DEPENDENCY}/META-INF /</a:t>
            </a:r>
            <a:r>
              <a:rPr lang="pl-PL" sz="1200" dirty="0" err="1">
                <a:solidFill>
                  <a:srgbClr val="D4D4D4"/>
                </a:solidFill>
                <a:latin typeface="Menlo" panose="020B0609030804020204" pitchFamily="49" charset="0"/>
              </a:rPr>
              <a:t>home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/META-INF</a:t>
            </a:r>
          </a:p>
          <a:p>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--from=</a:t>
            </a:r>
            <a:r>
              <a:rPr lang="pl-PL" sz="1200" dirty="0" err="1">
                <a:solidFill>
                  <a:srgbClr val="D4D4D4"/>
                </a:solidFill>
                <a:latin typeface="Menlo" panose="020B0609030804020204" pitchFamily="49" charset="0"/>
              </a:rPr>
              <a:t>build</a:t>
            </a:r>
            <a:r>
              <a:rPr lang="pl-PL" sz="1200" dirty="0">
                <a:solidFill>
                  <a:srgbClr val="D4D4D4"/>
                </a:solidFill>
                <a:latin typeface="Menlo" panose="020B0609030804020204" pitchFamily="49" charset="0"/>
              </a:rPr>
              <a:t> ${DEPENDENCY}/BOOT-INF/</a:t>
            </a:r>
            <a:r>
              <a:rPr lang="pl-PL" sz="1200" dirty="0" err="1">
                <a:solidFill>
                  <a:srgbClr val="D4D4D4"/>
                </a:solidFill>
                <a:latin typeface="Menlo" panose="020B0609030804020204" pitchFamily="49" charset="0"/>
              </a:rPr>
              <a:t>classes</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home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endParaRPr lang="pl-PL" sz="1200" dirty="0">
              <a:solidFill>
                <a:srgbClr val="D4D4D4"/>
              </a:solidFill>
              <a:latin typeface="Menlo" panose="020B0609030804020204" pitchFamily="49" charset="0"/>
            </a:endParaRP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ENTRYPOINT</a:t>
            </a:r>
            <a:r>
              <a:rPr lang="pl-PL" sz="1200" dirty="0">
                <a:solidFill>
                  <a:srgbClr val="D4D4D4"/>
                </a:solidFill>
                <a:latin typeface="Menlo" panose="020B0609030804020204" pitchFamily="49" charset="0"/>
              </a:rPr>
              <a:t> [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java</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 \</a:t>
            </a:r>
          </a:p>
          <a:p>
            <a:r>
              <a:rPr lang="pl-PL" sz="1200" dirty="0">
                <a:solidFill>
                  <a:srgbClr val="D4D4D4"/>
                </a:solidFill>
                <a:latin typeface="Menlo" panose="020B0609030804020204" pitchFamily="49" charset="0"/>
              </a:rPr>
              <a:t>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XshowSettings:VM</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 \</a:t>
            </a:r>
          </a:p>
          <a:p>
            <a:r>
              <a:rPr lang="pl-PL" sz="1200" dirty="0">
                <a:solidFill>
                  <a:srgbClr val="D4D4D4"/>
                </a:solidFill>
                <a:latin typeface="Menlo" panose="020B0609030804020204" pitchFamily="49" charset="0"/>
              </a:rPr>
              <a:t>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XX:NativeMemoryTracking</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summary</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 \</a:t>
            </a:r>
          </a:p>
          <a:p>
            <a:r>
              <a:rPr lang="pl-PL" sz="1200" dirty="0">
                <a:solidFill>
                  <a:srgbClr val="D4D4D4"/>
                </a:solidFill>
                <a:latin typeface="Menlo" panose="020B0609030804020204" pitchFamily="49" charset="0"/>
              </a:rPr>
              <a:t>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cp</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home</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users-app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users-app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home</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users-app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users-app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lib</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 \</a:t>
            </a:r>
          </a:p>
          <a:p>
            <a:r>
              <a:rPr lang="pl-PL" sz="1200" dirty="0">
                <a:solidFill>
                  <a:srgbClr val="D4D4D4"/>
                </a:solidFill>
                <a:latin typeface="Menlo" panose="020B0609030804020204" pitchFamily="49" charset="0"/>
              </a:rPr>
              <a:t>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com.example.users.UsersApp</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a:t>
            </a:r>
          </a:p>
          <a:p>
            <a:endParaRPr lang="pl-PL" sz="1200" dirty="0">
              <a:solidFill>
                <a:srgbClr val="D4D4D4"/>
              </a:solidFill>
              <a:latin typeface="Menlo" panose="020B0609030804020204" pitchFamily="49" charset="0"/>
            </a:endParaRPr>
          </a:p>
        </p:txBody>
      </p:sp>
      <p:sp>
        <p:nvSpPr>
          <p:cNvPr id="2" name="Right Brace 1">
            <a:extLst>
              <a:ext uri="{FF2B5EF4-FFF2-40B4-BE49-F238E27FC236}">
                <a16:creationId xmlns:a16="http://schemas.microsoft.com/office/drawing/2014/main" id="{DBA42FDB-AEE4-A641-958E-91565D42A6DB}"/>
              </a:ext>
            </a:extLst>
          </p:cNvPr>
          <p:cNvSpPr/>
          <p:nvPr/>
        </p:nvSpPr>
        <p:spPr>
          <a:xfrm>
            <a:off x="3823855" y="2955112"/>
            <a:ext cx="393773" cy="369332"/>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3" name="TextBox 2">
            <a:extLst>
              <a:ext uri="{FF2B5EF4-FFF2-40B4-BE49-F238E27FC236}">
                <a16:creationId xmlns:a16="http://schemas.microsoft.com/office/drawing/2014/main" id="{7D4508E2-AD58-154D-ABC9-AD93B69DD1C2}"/>
              </a:ext>
            </a:extLst>
          </p:cNvPr>
          <p:cNvSpPr txBox="1"/>
          <p:nvPr/>
        </p:nvSpPr>
        <p:spPr>
          <a:xfrm>
            <a:off x="4323646" y="2966780"/>
            <a:ext cx="752129" cy="369332"/>
          </a:xfrm>
          <a:prstGeom prst="rect">
            <a:avLst/>
          </a:prstGeom>
          <a:noFill/>
        </p:spPr>
        <p:txBody>
          <a:bodyPr wrap="none" rtlCol="0">
            <a:spAutoFit/>
          </a:bodyPr>
          <a:lstStyle/>
          <a:p>
            <a:r>
              <a:rPr lang="pl-PL" dirty="0">
                <a:solidFill>
                  <a:schemeClr val="bg1"/>
                </a:solidFill>
              </a:rPr>
              <a:t>Magic</a:t>
            </a:r>
          </a:p>
        </p:txBody>
      </p:sp>
    </p:spTree>
    <p:extLst>
      <p:ext uri="{BB962C8B-B14F-4D97-AF65-F5344CB8AC3E}">
        <p14:creationId xmlns:p14="http://schemas.microsoft.com/office/powerpoint/2010/main" val="5733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marL="0" indent="0" fontAlgn="base">
              <a:buClr>
                <a:schemeClr val="accent1"/>
              </a:buClr>
              <a:buNone/>
            </a:pPr>
            <a:r>
              <a:rPr lang="en-GB" sz="4400" dirty="0">
                <a:solidFill>
                  <a:schemeClr val="bg1"/>
                </a:solidFill>
              </a:rPr>
              <a:t>Pro Tip – latest is not always bad</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Google </a:t>
            </a:r>
            <a:r>
              <a:rPr lang="pl-PL" dirty="0" err="1">
                <a:solidFill>
                  <a:schemeClr val="bg1"/>
                </a:solidFill>
                <a:ea typeface="Roboto" panose="02000000000000000000" pitchFamily="2" charset="0"/>
              </a:rPr>
              <a:t>Distroless</a:t>
            </a:r>
            <a:endParaRPr lang="pl-PL" dirty="0">
              <a:solidFill>
                <a:schemeClr val="bg1"/>
              </a:solidFill>
              <a:ea typeface="Roboto" panose="02000000000000000000" pitchFamily="2" charset="0"/>
            </a:endParaRPr>
          </a:p>
        </p:txBody>
      </p:sp>
      <p:sp>
        <p:nvSpPr>
          <p:cNvPr id="6" name="TextBox 5">
            <a:extLst>
              <a:ext uri="{FF2B5EF4-FFF2-40B4-BE49-F238E27FC236}">
                <a16:creationId xmlns:a16="http://schemas.microsoft.com/office/drawing/2014/main" id="{4951783D-B919-D241-BE0E-BD653DB8C111}"/>
              </a:ext>
            </a:extLst>
          </p:cNvPr>
          <p:cNvSpPr txBox="1"/>
          <p:nvPr/>
        </p:nvSpPr>
        <p:spPr>
          <a:xfrm>
            <a:off x="1464903" y="3219327"/>
            <a:ext cx="9237141" cy="769441"/>
          </a:xfrm>
          <a:prstGeom prst="rect">
            <a:avLst/>
          </a:prstGeom>
          <a:solidFill>
            <a:srgbClr val="424242"/>
          </a:solidFill>
        </p:spPr>
        <p:txBody>
          <a:bodyPr wrap="square" rtlCol="0">
            <a:spAutoFit/>
          </a:bodyPr>
          <a:lstStyle/>
          <a:p>
            <a:r>
              <a:rPr lang="en-US" sz="4400" dirty="0">
                <a:solidFill>
                  <a:srgbClr val="00B050"/>
                </a:solidFill>
              </a:rPr>
              <a:t>$</a:t>
            </a:r>
            <a:r>
              <a:rPr lang="en-US" sz="4400" dirty="0"/>
              <a:t> </a:t>
            </a:r>
            <a:r>
              <a:rPr lang="en-US" sz="4400" dirty="0">
                <a:solidFill>
                  <a:schemeClr val="bg1"/>
                </a:solidFill>
              </a:rPr>
              <a:t>docker build --pull .</a:t>
            </a:r>
          </a:p>
        </p:txBody>
      </p:sp>
    </p:spTree>
    <p:extLst>
      <p:ext uri="{BB962C8B-B14F-4D97-AF65-F5344CB8AC3E}">
        <p14:creationId xmlns:p14="http://schemas.microsoft.com/office/powerpoint/2010/main" val="4950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EB7B83-8A16-8440-AD99-2FAD403D0DFF}"/>
              </a:ext>
            </a:extLst>
          </p:cNvPr>
          <p:cNvPicPr>
            <a:picLocks noChangeAspect="1"/>
          </p:cNvPicPr>
          <p:nvPr/>
        </p:nvPicPr>
        <p:blipFill rotWithShape="1">
          <a:blip r:embed="rId2">
            <a:alphaModFix amt="50000"/>
          </a:blip>
          <a:srcRect t="5910" b="9821"/>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ea typeface="Roboto" panose="02000000000000000000" pitchFamily="2" charset="0"/>
                <a:cs typeface="Calibri" panose="020F0502020204030204" pitchFamily="34" charset="0"/>
              </a:rPr>
              <a:t>Let’s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Build</a:t>
            </a:r>
            <a:r>
              <a:rPr lang="pl-PL" dirty="0">
                <a:solidFill>
                  <a:srgbClr val="FFFFFF"/>
                </a:solidFill>
                <a:ea typeface="Roboto" panose="02000000000000000000" pitchFamily="2" charset="0"/>
                <a:cs typeface="Calibri" panose="020F0502020204030204" pitchFamily="34" charset="0"/>
              </a:rPr>
              <a:t> Application</a:t>
            </a:r>
          </a:p>
        </p:txBody>
      </p:sp>
    </p:spTree>
    <p:extLst>
      <p:ext uri="{BB962C8B-B14F-4D97-AF65-F5344CB8AC3E}">
        <p14:creationId xmlns:p14="http://schemas.microsoft.com/office/powerpoint/2010/main" val="3944421494"/>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99683"/>
            <a:ext cx="10515600" cy="574327"/>
          </a:xfrm>
        </p:spPr>
        <p:txBody>
          <a:bodyPr>
            <a:normAutofit fontScale="90000"/>
          </a:bodyPr>
          <a:lstStyle/>
          <a:p>
            <a:r>
              <a:rPr lang="pl-PL" dirty="0">
                <a:solidFill>
                  <a:schemeClr val="bg1"/>
                </a:solidFill>
                <a:ea typeface="Roboto" panose="02000000000000000000" pitchFamily="2" charset="0"/>
              </a:rPr>
              <a:t>2. Do not </a:t>
            </a:r>
            <a:r>
              <a:rPr lang="pl-PL" dirty="0" err="1">
                <a:solidFill>
                  <a:schemeClr val="bg1"/>
                </a:solidFill>
                <a:ea typeface="Roboto" panose="02000000000000000000" pitchFamily="2" charset="0"/>
              </a:rPr>
              <a:t>use</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root</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user</a:t>
            </a:r>
            <a:endParaRPr lang="pl-PL" dirty="0">
              <a:solidFill>
                <a:schemeClr val="bg1"/>
              </a:solidFill>
              <a:ea typeface="Roboto" panose="02000000000000000000" pitchFamily="2" charset="0"/>
            </a:endParaRPr>
          </a:p>
        </p:txBody>
      </p:sp>
      <p:sp>
        <p:nvSpPr>
          <p:cNvPr id="4" name="TextBox 3">
            <a:extLst>
              <a:ext uri="{FF2B5EF4-FFF2-40B4-BE49-F238E27FC236}">
                <a16:creationId xmlns:a16="http://schemas.microsoft.com/office/drawing/2014/main" id="{BFF31764-3731-DA42-BE39-7F7276406D47}"/>
              </a:ext>
            </a:extLst>
          </p:cNvPr>
          <p:cNvSpPr txBox="1"/>
          <p:nvPr/>
        </p:nvSpPr>
        <p:spPr>
          <a:xfrm>
            <a:off x="687888" y="889843"/>
            <a:ext cx="10515599" cy="5447645"/>
          </a:xfrm>
          <a:prstGeom prst="rect">
            <a:avLst/>
          </a:prstGeom>
          <a:solidFill>
            <a:srgbClr val="424242"/>
          </a:solidFill>
        </p:spPr>
        <p:txBody>
          <a:bodyPr wrap="square" rtlCol="0">
            <a:spAutoFit/>
          </a:bodyPr>
          <a:lstStyle/>
          <a:p>
            <a:r>
              <a:rPr lang="pl-PL" sz="1200" dirty="0">
                <a:solidFill>
                  <a:srgbClr val="569CD6"/>
                </a:solidFill>
                <a:latin typeface="Menlo" panose="020B0609030804020204" pitchFamily="49" charset="0"/>
              </a:rPr>
              <a:t>FROM</a:t>
            </a:r>
            <a:r>
              <a:rPr lang="pl-PL" sz="1200" dirty="0">
                <a:solidFill>
                  <a:srgbClr val="D4D4D4"/>
                </a:solidFill>
                <a:latin typeface="Menlo" panose="020B0609030804020204" pitchFamily="49" charset="0"/>
              </a:rPr>
              <a:t> openjdk:8-jdk-alpine </a:t>
            </a:r>
            <a:r>
              <a:rPr lang="pl-PL" sz="1200" dirty="0">
                <a:solidFill>
                  <a:srgbClr val="569CD6"/>
                </a:solidFill>
                <a:latin typeface="Menlo" panose="020B0609030804020204" pitchFamily="49" charset="0"/>
              </a:rPr>
              <a:t>as</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build</a:t>
            </a:r>
            <a:endParaRPr lang="pl-PL" sz="1200" dirty="0">
              <a:solidFill>
                <a:srgbClr val="D4D4D4"/>
              </a:solidFill>
              <a:latin typeface="Menlo" panose="020B0609030804020204" pitchFamily="49" charset="0"/>
            </a:endParaRPr>
          </a:p>
          <a:p>
            <a:r>
              <a:rPr lang="pl-PL" sz="1200" dirty="0">
                <a:solidFill>
                  <a:srgbClr val="569CD6"/>
                </a:solidFill>
                <a:latin typeface="Menlo" panose="020B0609030804020204" pitchFamily="49" charset="0"/>
              </a:rPr>
              <a:t>WORKDIR</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workspace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endParaRPr lang="pl-PL" sz="1200" dirty="0">
              <a:solidFill>
                <a:srgbClr val="D4D4D4"/>
              </a:solidFill>
              <a:latin typeface="Menlo" panose="020B0609030804020204" pitchFamily="49" charset="0"/>
            </a:endParaRP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mvnw</a:t>
            </a:r>
            <a:r>
              <a:rPr lang="pl-PL" sz="1200" dirty="0">
                <a:solidFill>
                  <a:srgbClr val="D4D4D4"/>
                </a:solidFill>
                <a:latin typeface="Menlo" panose="020B0609030804020204" pitchFamily="49" charset="0"/>
              </a:rPr>
              <a:t> .</a:t>
            </a:r>
          </a:p>
          <a:p>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mvn</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mvn</a:t>
            </a:r>
            <a:endParaRPr lang="pl-PL" sz="1200" dirty="0">
              <a:solidFill>
                <a:srgbClr val="D4D4D4"/>
              </a:solidFill>
              <a:latin typeface="Menlo" panose="020B0609030804020204" pitchFamily="49" charset="0"/>
            </a:endParaRPr>
          </a:p>
          <a:p>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pom.xml</a:t>
            </a:r>
            <a:r>
              <a:rPr lang="pl-PL" sz="1200" dirty="0">
                <a:solidFill>
                  <a:srgbClr val="D4D4D4"/>
                </a:solidFill>
                <a:latin typeface="Menlo" panose="020B0609030804020204" pitchFamily="49" charset="0"/>
              </a:rPr>
              <a:t> .</a:t>
            </a:r>
          </a:p>
          <a:p>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src</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src</a:t>
            </a:r>
            <a:endParaRPr lang="pl-PL" sz="1200" dirty="0">
              <a:solidFill>
                <a:srgbClr val="D4D4D4"/>
              </a:solidFill>
              <a:latin typeface="Menlo" panose="020B0609030804020204" pitchFamily="49" charset="0"/>
            </a:endParaRP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RUN</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mvnw</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install</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DskipTests</a:t>
            </a:r>
            <a:endParaRPr lang="pl-PL" sz="1200" dirty="0">
              <a:solidFill>
                <a:srgbClr val="D4D4D4"/>
              </a:solidFill>
              <a:latin typeface="Menlo" panose="020B0609030804020204" pitchFamily="49" charset="0"/>
            </a:endParaRPr>
          </a:p>
          <a:p>
            <a:r>
              <a:rPr lang="pl-PL" sz="1200" dirty="0">
                <a:solidFill>
                  <a:srgbClr val="569CD6"/>
                </a:solidFill>
                <a:latin typeface="Menlo" panose="020B0609030804020204" pitchFamily="49" charset="0"/>
              </a:rPr>
              <a:t>RUN</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mkdir</a:t>
            </a:r>
            <a:r>
              <a:rPr lang="pl-PL" sz="1200" dirty="0">
                <a:solidFill>
                  <a:srgbClr val="D4D4D4"/>
                </a:solidFill>
                <a:latin typeface="Menlo" panose="020B0609030804020204" pitchFamily="49" charset="0"/>
              </a:rPr>
              <a:t> -p target/</a:t>
            </a:r>
            <a:r>
              <a:rPr lang="pl-PL" sz="1200" dirty="0" err="1">
                <a:solidFill>
                  <a:srgbClr val="D4D4D4"/>
                </a:solidFill>
                <a:latin typeface="Menlo" panose="020B0609030804020204" pitchFamily="49" charset="0"/>
              </a:rPr>
              <a:t>dependency</a:t>
            </a:r>
            <a:r>
              <a:rPr lang="pl-PL" sz="1200" dirty="0">
                <a:solidFill>
                  <a:srgbClr val="D4D4D4"/>
                </a:solidFill>
                <a:latin typeface="Menlo" panose="020B0609030804020204" pitchFamily="49" charset="0"/>
              </a:rPr>
              <a:t> &amp;&amp; (cd target/</a:t>
            </a:r>
            <a:r>
              <a:rPr lang="pl-PL" sz="1200" dirty="0" err="1">
                <a:solidFill>
                  <a:srgbClr val="D4D4D4"/>
                </a:solidFill>
                <a:latin typeface="Menlo" panose="020B0609030804020204" pitchFamily="49" charset="0"/>
              </a:rPr>
              <a:t>dependency</a:t>
            </a:r>
            <a:r>
              <a:rPr lang="pl-PL" sz="1200" dirty="0">
                <a:solidFill>
                  <a:srgbClr val="D4D4D4"/>
                </a:solidFill>
                <a:latin typeface="Menlo" panose="020B0609030804020204" pitchFamily="49" charset="0"/>
              </a:rPr>
              <a:t>; jar -</a:t>
            </a:r>
            <a:r>
              <a:rPr lang="pl-PL" sz="1200" dirty="0" err="1">
                <a:solidFill>
                  <a:srgbClr val="D4D4D4"/>
                </a:solidFill>
                <a:latin typeface="Menlo" panose="020B0609030804020204" pitchFamily="49" charset="0"/>
              </a:rPr>
              <a:t>xf</a:t>
            </a:r>
            <a:r>
              <a:rPr lang="pl-PL" sz="1200" dirty="0">
                <a:solidFill>
                  <a:srgbClr val="D4D4D4"/>
                </a:solidFill>
                <a:latin typeface="Menlo" panose="020B0609030804020204" pitchFamily="49" charset="0"/>
              </a:rPr>
              <a:t> ../*.jar)</a:t>
            </a: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FROM</a:t>
            </a:r>
            <a:r>
              <a:rPr lang="pl-PL" sz="1200" dirty="0">
                <a:solidFill>
                  <a:srgbClr val="D4D4D4"/>
                </a:solidFill>
                <a:latin typeface="Menlo" panose="020B0609030804020204" pitchFamily="49" charset="0"/>
              </a:rPr>
              <a:t> openjdk:8-jre-alpine</a:t>
            </a:r>
          </a:p>
          <a:p>
            <a:r>
              <a:rPr lang="pl-PL" sz="1200" dirty="0">
                <a:solidFill>
                  <a:srgbClr val="569CD6"/>
                </a:solidFill>
                <a:latin typeface="Menlo" panose="020B0609030804020204" pitchFamily="49" charset="0"/>
              </a:rPr>
              <a:t>RUN</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addgroup</a:t>
            </a:r>
            <a:r>
              <a:rPr lang="pl-PL" sz="1200" dirty="0">
                <a:solidFill>
                  <a:srgbClr val="D4D4D4"/>
                </a:solidFill>
                <a:latin typeface="Menlo" panose="020B0609030804020204" pitchFamily="49" charset="0"/>
              </a:rPr>
              <a:t> -S </a:t>
            </a:r>
            <a:r>
              <a:rPr lang="pl-PL" sz="1200" dirty="0" err="1">
                <a:solidFill>
                  <a:srgbClr val="D4D4D4"/>
                </a:solidFill>
                <a:latin typeface="Menlo" panose="020B0609030804020204" pitchFamily="49" charset="0"/>
              </a:rPr>
              <a:t>app</a:t>
            </a:r>
            <a:r>
              <a:rPr lang="pl-PL" sz="1200" dirty="0">
                <a:solidFill>
                  <a:srgbClr val="D4D4D4"/>
                </a:solidFill>
                <a:latin typeface="Menlo" panose="020B0609030804020204" pitchFamily="49" charset="0"/>
              </a:rPr>
              <a:t> &amp;&amp; </a:t>
            </a:r>
            <a:r>
              <a:rPr lang="pl-PL" sz="1200" dirty="0" err="1">
                <a:solidFill>
                  <a:srgbClr val="D4D4D4"/>
                </a:solidFill>
                <a:latin typeface="Menlo" panose="020B0609030804020204" pitchFamily="49" charset="0"/>
              </a:rPr>
              <a:t>adduser</a:t>
            </a:r>
            <a:r>
              <a:rPr lang="pl-PL" sz="1200" dirty="0">
                <a:solidFill>
                  <a:srgbClr val="D4D4D4"/>
                </a:solidFill>
                <a:latin typeface="Menlo" panose="020B0609030804020204" pitchFamily="49" charset="0"/>
              </a:rPr>
              <a:t> -S -G </a:t>
            </a:r>
            <a:r>
              <a:rPr lang="pl-PL" sz="1200" dirty="0" err="1">
                <a:solidFill>
                  <a:srgbClr val="D4D4D4"/>
                </a:solidFill>
                <a:latin typeface="Menlo" panose="020B0609030804020204" pitchFamily="49" charset="0"/>
              </a:rPr>
              <a:t>app</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app</a:t>
            </a:r>
            <a:r>
              <a:rPr lang="pl-PL" sz="1200" dirty="0">
                <a:solidFill>
                  <a:srgbClr val="D4D4D4"/>
                </a:solidFill>
                <a:latin typeface="Menlo" panose="020B0609030804020204" pitchFamily="49" charset="0"/>
              </a:rPr>
              <a:t> </a:t>
            </a: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USER</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app</a:t>
            </a:r>
            <a:endParaRPr lang="pl-PL" sz="1200" dirty="0">
              <a:solidFill>
                <a:srgbClr val="D4D4D4"/>
              </a:solidFill>
              <a:latin typeface="Menlo" panose="020B0609030804020204" pitchFamily="49" charset="0"/>
            </a:endParaRPr>
          </a:p>
          <a:p>
            <a:r>
              <a:rPr lang="pl-PL" sz="1200" dirty="0">
                <a:solidFill>
                  <a:srgbClr val="569CD6"/>
                </a:solidFill>
                <a:latin typeface="Menlo" panose="020B0609030804020204" pitchFamily="49" charset="0"/>
              </a:rPr>
              <a:t>RUN</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mkdir</a:t>
            </a:r>
            <a:r>
              <a:rPr lang="pl-PL" sz="1200" dirty="0">
                <a:solidFill>
                  <a:srgbClr val="D4D4D4"/>
                </a:solidFill>
                <a:latin typeface="Menlo" panose="020B0609030804020204" pitchFamily="49" charset="0"/>
              </a:rPr>
              <a:t> -p /</a:t>
            </a:r>
            <a:r>
              <a:rPr lang="pl-PL" sz="1200" dirty="0" err="1">
                <a:solidFill>
                  <a:srgbClr val="D4D4D4"/>
                </a:solidFill>
                <a:latin typeface="Menlo" panose="020B0609030804020204" pitchFamily="49" charset="0"/>
              </a:rPr>
              <a:t>home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endParaRPr lang="pl-PL" sz="1200" dirty="0">
              <a:solidFill>
                <a:srgbClr val="D4D4D4"/>
              </a:solidFill>
              <a:latin typeface="Menlo" panose="020B0609030804020204" pitchFamily="49" charset="0"/>
            </a:endParaRP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ARG</a:t>
            </a:r>
            <a:r>
              <a:rPr lang="pl-PL" sz="1200" dirty="0">
                <a:solidFill>
                  <a:srgbClr val="D4D4D4"/>
                </a:solidFill>
                <a:latin typeface="Menlo" panose="020B0609030804020204" pitchFamily="49" charset="0"/>
              </a:rPr>
              <a:t> DEPENDENCY=/</a:t>
            </a:r>
            <a:r>
              <a:rPr lang="pl-PL" sz="1200" dirty="0" err="1">
                <a:solidFill>
                  <a:srgbClr val="D4D4D4"/>
                </a:solidFill>
                <a:latin typeface="Menlo" panose="020B0609030804020204" pitchFamily="49" charset="0"/>
              </a:rPr>
              <a:t>workspace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/target/</a:t>
            </a:r>
            <a:r>
              <a:rPr lang="pl-PL" sz="1200" dirty="0" err="1">
                <a:solidFill>
                  <a:srgbClr val="D4D4D4"/>
                </a:solidFill>
                <a:latin typeface="Menlo" panose="020B0609030804020204" pitchFamily="49" charset="0"/>
              </a:rPr>
              <a:t>dependency</a:t>
            </a:r>
            <a:endParaRPr lang="pl-PL" sz="1200" dirty="0">
              <a:solidFill>
                <a:srgbClr val="D4D4D4"/>
              </a:solidFill>
              <a:latin typeface="Menlo" panose="020B0609030804020204" pitchFamily="49" charset="0"/>
            </a:endParaRP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--from=</a:t>
            </a:r>
            <a:r>
              <a:rPr lang="pl-PL" sz="1200" dirty="0" err="1">
                <a:solidFill>
                  <a:srgbClr val="D4D4D4"/>
                </a:solidFill>
                <a:latin typeface="Menlo" panose="020B0609030804020204" pitchFamily="49" charset="0"/>
              </a:rPr>
              <a:t>build</a:t>
            </a:r>
            <a:r>
              <a:rPr lang="pl-PL" sz="1200" dirty="0">
                <a:solidFill>
                  <a:srgbClr val="D4D4D4"/>
                </a:solidFill>
                <a:latin typeface="Menlo" panose="020B0609030804020204" pitchFamily="49" charset="0"/>
              </a:rPr>
              <a:t> ${DEPENDENCY}/BOOT-INF/</a:t>
            </a:r>
            <a:r>
              <a:rPr lang="pl-PL" sz="1200" dirty="0" err="1">
                <a:solidFill>
                  <a:srgbClr val="D4D4D4"/>
                </a:solidFill>
                <a:latin typeface="Menlo" panose="020B0609030804020204" pitchFamily="49" charset="0"/>
              </a:rPr>
              <a:t>lib</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home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lib</a:t>
            </a:r>
            <a:endParaRPr lang="pl-PL" sz="1200" dirty="0">
              <a:solidFill>
                <a:srgbClr val="D4D4D4"/>
              </a:solidFill>
              <a:latin typeface="Menlo" panose="020B0609030804020204" pitchFamily="49" charset="0"/>
            </a:endParaRPr>
          </a:p>
          <a:p>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--from=</a:t>
            </a:r>
            <a:r>
              <a:rPr lang="pl-PL" sz="1200" dirty="0" err="1">
                <a:solidFill>
                  <a:srgbClr val="D4D4D4"/>
                </a:solidFill>
                <a:latin typeface="Menlo" panose="020B0609030804020204" pitchFamily="49" charset="0"/>
              </a:rPr>
              <a:t>build</a:t>
            </a:r>
            <a:r>
              <a:rPr lang="pl-PL" sz="1200" dirty="0">
                <a:solidFill>
                  <a:srgbClr val="D4D4D4"/>
                </a:solidFill>
                <a:latin typeface="Menlo" panose="020B0609030804020204" pitchFamily="49" charset="0"/>
              </a:rPr>
              <a:t> ${DEPENDENCY}/META-INF /</a:t>
            </a:r>
            <a:r>
              <a:rPr lang="pl-PL" sz="1200" dirty="0" err="1">
                <a:solidFill>
                  <a:srgbClr val="D4D4D4"/>
                </a:solidFill>
                <a:latin typeface="Menlo" panose="020B0609030804020204" pitchFamily="49" charset="0"/>
              </a:rPr>
              <a:t>home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/META-INF</a:t>
            </a:r>
          </a:p>
          <a:p>
            <a:r>
              <a:rPr lang="pl-PL" sz="1200" dirty="0">
                <a:solidFill>
                  <a:srgbClr val="569CD6"/>
                </a:solidFill>
                <a:latin typeface="Menlo" panose="020B0609030804020204" pitchFamily="49" charset="0"/>
              </a:rPr>
              <a:t>COPY</a:t>
            </a:r>
            <a:r>
              <a:rPr lang="pl-PL" sz="1200" dirty="0">
                <a:solidFill>
                  <a:srgbClr val="D4D4D4"/>
                </a:solidFill>
                <a:latin typeface="Menlo" panose="020B0609030804020204" pitchFamily="49" charset="0"/>
              </a:rPr>
              <a:t> --from=</a:t>
            </a:r>
            <a:r>
              <a:rPr lang="pl-PL" sz="1200" dirty="0" err="1">
                <a:solidFill>
                  <a:srgbClr val="D4D4D4"/>
                </a:solidFill>
                <a:latin typeface="Menlo" panose="020B0609030804020204" pitchFamily="49" charset="0"/>
              </a:rPr>
              <a:t>build</a:t>
            </a:r>
            <a:r>
              <a:rPr lang="pl-PL" sz="1200" dirty="0">
                <a:solidFill>
                  <a:srgbClr val="D4D4D4"/>
                </a:solidFill>
                <a:latin typeface="Menlo" panose="020B0609030804020204" pitchFamily="49" charset="0"/>
              </a:rPr>
              <a:t> ${DEPENDENCY}/BOOT-INF/</a:t>
            </a:r>
            <a:r>
              <a:rPr lang="pl-PL" sz="1200" dirty="0" err="1">
                <a:solidFill>
                  <a:srgbClr val="D4D4D4"/>
                </a:solidFill>
                <a:latin typeface="Menlo" panose="020B0609030804020204" pitchFamily="49" charset="0"/>
              </a:rPr>
              <a:t>classes</a:t>
            </a:r>
            <a:r>
              <a:rPr lang="pl-PL" sz="1200" dirty="0">
                <a:solidFill>
                  <a:srgbClr val="D4D4D4"/>
                </a:solidFill>
                <a:latin typeface="Menlo" panose="020B0609030804020204" pitchFamily="49" charset="0"/>
              </a:rPr>
              <a:t> /</a:t>
            </a:r>
            <a:r>
              <a:rPr lang="pl-PL" sz="1200" dirty="0" err="1">
                <a:solidFill>
                  <a:srgbClr val="D4D4D4"/>
                </a:solidFill>
                <a:latin typeface="Menlo" panose="020B0609030804020204" pitchFamily="49" charset="0"/>
              </a:rPr>
              <a:t>home</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r>
              <a:rPr lang="pl-PL" sz="1200" dirty="0">
                <a:solidFill>
                  <a:srgbClr val="D4D4D4"/>
                </a:solidFill>
                <a:latin typeface="Menlo" panose="020B0609030804020204" pitchFamily="49" charset="0"/>
              </a:rPr>
              <a:t>/</a:t>
            </a:r>
            <a:r>
              <a:rPr lang="pl-PL" sz="1200" dirty="0" err="1">
                <a:solidFill>
                  <a:srgbClr val="D4D4D4"/>
                </a:solidFill>
                <a:latin typeface="Menlo" panose="020B0609030804020204" pitchFamily="49" charset="0"/>
              </a:rPr>
              <a:t>users-app</a:t>
            </a:r>
            <a:endParaRPr lang="pl-PL" sz="1200" dirty="0">
              <a:solidFill>
                <a:srgbClr val="D4D4D4"/>
              </a:solidFill>
              <a:latin typeface="Menlo" panose="020B0609030804020204" pitchFamily="49" charset="0"/>
            </a:endParaRPr>
          </a:p>
          <a:p>
            <a:br>
              <a:rPr lang="pl-PL" sz="1200" dirty="0">
                <a:solidFill>
                  <a:srgbClr val="D4D4D4"/>
                </a:solidFill>
                <a:latin typeface="Menlo" panose="020B0609030804020204" pitchFamily="49" charset="0"/>
              </a:rPr>
            </a:br>
            <a:r>
              <a:rPr lang="pl-PL" sz="1200" dirty="0">
                <a:solidFill>
                  <a:srgbClr val="569CD6"/>
                </a:solidFill>
                <a:latin typeface="Menlo" panose="020B0609030804020204" pitchFamily="49" charset="0"/>
              </a:rPr>
              <a:t>ENTRYPOINT</a:t>
            </a:r>
            <a:r>
              <a:rPr lang="pl-PL" sz="1200" dirty="0">
                <a:solidFill>
                  <a:srgbClr val="D4D4D4"/>
                </a:solidFill>
                <a:latin typeface="Menlo" panose="020B0609030804020204" pitchFamily="49" charset="0"/>
              </a:rPr>
              <a:t> [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java</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 \</a:t>
            </a:r>
          </a:p>
          <a:p>
            <a:r>
              <a:rPr lang="pl-PL" sz="1200" dirty="0">
                <a:solidFill>
                  <a:srgbClr val="D4D4D4"/>
                </a:solidFill>
                <a:latin typeface="Menlo" panose="020B0609030804020204" pitchFamily="49" charset="0"/>
              </a:rPr>
              <a:t>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XshowSettings:VM</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 \</a:t>
            </a:r>
          </a:p>
          <a:p>
            <a:r>
              <a:rPr lang="pl-PL" sz="1200" dirty="0">
                <a:solidFill>
                  <a:srgbClr val="D4D4D4"/>
                </a:solidFill>
                <a:latin typeface="Menlo" panose="020B0609030804020204" pitchFamily="49" charset="0"/>
              </a:rPr>
              <a:t>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XX:NativeMemoryTracking</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summary</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 \</a:t>
            </a:r>
          </a:p>
          <a:p>
            <a:r>
              <a:rPr lang="pl-PL" sz="1200" dirty="0">
                <a:solidFill>
                  <a:srgbClr val="D4D4D4"/>
                </a:solidFill>
                <a:latin typeface="Menlo" panose="020B0609030804020204" pitchFamily="49" charset="0"/>
              </a:rPr>
              <a:t>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cp</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home</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users-app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users-app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home</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users-app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users-app</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lib</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 \</a:t>
            </a:r>
          </a:p>
          <a:p>
            <a:r>
              <a:rPr lang="pl-PL" sz="1200" dirty="0">
                <a:solidFill>
                  <a:srgbClr val="D4D4D4"/>
                </a:solidFill>
                <a:latin typeface="Menlo" panose="020B0609030804020204" pitchFamily="49" charset="0"/>
              </a:rPr>
              <a:t>    </a:t>
            </a:r>
            <a:r>
              <a:rPr lang="pl-PL" sz="1200" dirty="0">
                <a:solidFill>
                  <a:srgbClr val="CE9178"/>
                </a:solidFill>
                <a:latin typeface="Menlo" panose="020B0609030804020204" pitchFamily="49" charset="0"/>
              </a:rPr>
              <a:t>"</a:t>
            </a:r>
            <a:r>
              <a:rPr lang="pl-PL" sz="1200" dirty="0" err="1">
                <a:solidFill>
                  <a:srgbClr val="CE9178"/>
                </a:solidFill>
                <a:latin typeface="Menlo" panose="020B0609030804020204" pitchFamily="49" charset="0"/>
              </a:rPr>
              <a:t>com.example.users.UsersApp</a:t>
            </a:r>
            <a:r>
              <a:rPr lang="pl-PL" sz="1200" dirty="0">
                <a:solidFill>
                  <a:srgbClr val="CE9178"/>
                </a:solidFill>
                <a:latin typeface="Menlo" panose="020B0609030804020204" pitchFamily="49" charset="0"/>
              </a:rPr>
              <a:t>"</a:t>
            </a:r>
            <a:r>
              <a:rPr lang="pl-PL" sz="1200" dirty="0">
                <a:solidFill>
                  <a:srgbClr val="D4D4D4"/>
                </a:solidFill>
                <a:latin typeface="Menlo" panose="020B0609030804020204" pitchFamily="49" charset="0"/>
              </a:rPr>
              <a:t>]</a:t>
            </a:r>
          </a:p>
          <a:p>
            <a:endParaRPr lang="pl-PL" sz="1200" dirty="0">
              <a:solidFill>
                <a:srgbClr val="D4D4D4"/>
              </a:solidFill>
              <a:latin typeface="Menlo" panose="020B0609030804020204" pitchFamily="49" charset="0"/>
            </a:endParaRPr>
          </a:p>
        </p:txBody>
      </p:sp>
      <p:sp>
        <p:nvSpPr>
          <p:cNvPr id="2" name="Right Brace 1">
            <a:extLst>
              <a:ext uri="{FF2B5EF4-FFF2-40B4-BE49-F238E27FC236}">
                <a16:creationId xmlns:a16="http://schemas.microsoft.com/office/drawing/2014/main" id="{DBA42FDB-AEE4-A641-958E-91565D42A6DB}"/>
              </a:ext>
            </a:extLst>
          </p:cNvPr>
          <p:cNvSpPr/>
          <p:nvPr/>
        </p:nvSpPr>
        <p:spPr>
          <a:xfrm>
            <a:off x="4860098" y="3131507"/>
            <a:ext cx="388307" cy="776613"/>
          </a:xfrm>
          <a:prstGeom prst="rightBrace">
            <a:avLst/>
          </a:prstGeom>
          <a:ln w="50800"/>
        </p:spPr>
        <p:style>
          <a:lnRef idx="1">
            <a:schemeClr val="accent1"/>
          </a:lnRef>
          <a:fillRef idx="0">
            <a:schemeClr val="accent1"/>
          </a:fillRef>
          <a:effectRef idx="0">
            <a:schemeClr val="accent1"/>
          </a:effectRef>
          <a:fontRef idx="minor">
            <a:schemeClr val="tx1"/>
          </a:fontRef>
        </p:style>
        <p:txBody>
          <a:bodyPr rtlCol="0" anchor="ctr"/>
          <a:lstStyle/>
          <a:p>
            <a:pPr algn="ctr"/>
            <a:endParaRPr lang="pl-PL"/>
          </a:p>
        </p:txBody>
      </p:sp>
      <p:sp>
        <p:nvSpPr>
          <p:cNvPr id="3" name="TextBox 2">
            <a:extLst>
              <a:ext uri="{FF2B5EF4-FFF2-40B4-BE49-F238E27FC236}">
                <a16:creationId xmlns:a16="http://schemas.microsoft.com/office/drawing/2014/main" id="{7D4508E2-AD58-154D-ABC9-AD93B69DD1C2}"/>
              </a:ext>
            </a:extLst>
          </p:cNvPr>
          <p:cNvSpPr txBox="1"/>
          <p:nvPr/>
        </p:nvSpPr>
        <p:spPr>
          <a:xfrm>
            <a:off x="5343871" y="3335147"/>
            <a:ext cx="752129" cy="369332"/>
          </a:xfrm>
          <a:prstGeom prst="rect">
            <a:avLst/>
          </a:prstGeom>
          <a:noFill/>
        </p:spPr>
        <p:txBody>
          <a:bodyPr wrap="none" rtlCol="0">
            <a:spAutoFit/>
          </a:bodyPr>
          <a:lstStyle/>
          <a:p>
            <a:r>
              <a:rPr lang="pl-PL" dirty="0">
                <a:solidFill>
                  <a:schemeClr val="bg1"/>
                </a:solidFill>
              </a:rPr>
              <a:t>Magic</a:t>
            </a:r>
          </a:p>
        </p:txBody>
      </p:sp>
    </p:spTree>
    <p:extLst>
      <p:ext uri="{BB962C8B-B14F-4D97-AF65-F5344CB8AC3E}">
        <p14:creationId xmlns:p14="http://schemas.microsoft.com/office/powerpoint/2010/main" val="146408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en-GB" sz="3200" dirty="0">
                <a:solidFill>
                  <a:schemeClr val="bg1"/>
                </a:solidFill>
              </a:rPr>
              <a:t>Do that to mitigate MITM attacks</a:t>
            </a:r>
          </a:p>
          <a:p>
            <a:pPr fontAlgn="base">
              <a:buClr>
                <a:schemeClr val="accent1"/>
              </a:buClr>
            </a:pPr>
            <a:r>
              <a:rPr lang="en-GB" sz="3200" dirty="0">
                <a:solidFill>
                  <a:schemeClr val="bg1"/>
                </a:solidFill>
              </a:rPr>
              <a:t>Docker defaults allow pulling Docker images without validating their authenticity</a:t>
            </a:r>
          </a:p>
          <a:p>
            <a:pPr fontAlgn="base">
              <a:buClr>
                <a:schemeClr val="accent1"/>
              </a:buClr>
            </a:pPr>
            <a:r>
              <a:rPr lang="en-GB" sz="3200" dirty="0">
                <a:solidFill>
                  <a:schemeClr val="bg1"/>
                </a:solidFill>
              </a:rPr>
              <a:t>Prefer </a:t>
            </a:r>
            <a:r>
              <a:rPr lang="en-GB" sz="3200" dirty="0">
                <a:solidFill>
                  <a:schemeClr val="accent2"/>
                </a:solidFill>
                <a:hlinkClick r:id="rId2">
                  <a:extLst>
                    <a:ext uri="{A12FA001-AC4F-418D-AE19-62706E023703}">
                      <ahyp:hlinkClr xmlns:ahyp="http://schemas.microsoft.com/office/drawing/2018/hyperlinkcolor" val="tx"/>
                    </a:ext>
                  </a:extLst>
                </a:hlinkClick>
              </a:rPr>
              <a:t>Docker Certified</a:t>
            </a:r>
            <a:r>
              <a:rPr lang="en-GB" sz="3200" dirty="0">
                <a:solidFill>
                  <a:schemeClr val="accent2"/>
                </a:solidFill>
              </a:rPr>
              <a:t> </a:t>
            </a:r>
            <a:r>
              <a:rPr lang="en-GB" sz="3200" dirty="0">
                <a:solidFill>
                  <a:schemeClr val="bg1"/>
                </a:solidFill>
              </a:rPr>
              <a:t>images that come from trusted partners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3. Sign and verify images</a:t>
            </a:r>
          </a:p>
        </p:txBody>
      </p:sp>
      <p:sp>
        <p:nvSpPr>
          <p:cNvPr id="6" name="TextBox 5">
            <a:extLst>
              <a:ext uri="{FF2B5EF4-FFF2-40B4-BE49-F238E27FC236}">
                <a16:creationId xmlns:a16="http://schemas.microsoft.com/office/drawing/2014/main" id="{4951783D-B919-D241-BE0E-BD653DB8C111}"/>
              </a:ext>
            </a:extLst>
          </p:cNvPr>
          <p:cNvSpPr txBox="1"/>
          <p:nvPr/>
        </p:nvSpPr>
        <p:spPr>
          <a:xfrm>
            <a:off x="1477429" y="4931749"/>
            <a:ext cx="9237141" cy="769441"/>
          </a:xfrm>
          <a:prstGeom prst="rect">
            <a:avLst/>
          </a:prstGeom>
          <a:solidFill>
            <a:srgbClr val="424242"/>
          </a:solidFill>
        </p:spPr>
        <p:txBody>
          <a:bodyPr wrap="square" rtlCol="0">
            <a:spAutoFit/>
          </a:bodyPr>
          <a:lstStyle/>
          <a:p>
            <a:r>
              <a:rPr lang="en-GB" sz="4400" dirty="0">
                <a:solidFill>
                  <a:schemeClr val="bg1"/>
                </a:solidFill>
              </a:rPr>
              <a:t>export </a:t>
            </a:r>
            <a:r>
              <a:rPr lang="en-GB" sz="4400" dirty="0">
                <a:solidFill>
                  <a:schemeClr val="accent2"/>
                </a:solidFill>
              </a:rPr>
              <a:t>DOCKER_CONTENT_TRUST</a:t>
            </a:r>
            <a:r>
              <a:rPr lang="en-GB" sz="4400" dirty="0">
                <a:solidFill>
                  <a:schemeClr val="bg1"/>
                </a:solidFill>
              </a:rPr>
              <a:t>=1</a:t>
            </a:r>
            <a:endParaRPr lang="en-US" sz="4400" dirty="0">
              <a:solidFill>
                <a:schemeClr val="bg1"/>
              </a:solidFill>
            </a:endParaRPr>
          </a:p>
        </p:txBody>
      </p:sp>
    </p:spTree>
    <p:extLst>
      <p:ext uri="{BB962C8B-B14F-4D97-AF65-F5344CB8AC3E}">
        <p14:creationId xmlns:p14="http://schemas.microsoft.com/office/powerpoint/2010/main" val="376967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en-GB" sz="3200" dirty="0">
                <a:solidFill>
                  <a:schemeClr val="bg1"/>
                </a:solidFill>
              </a:rPr>
              <a:t>Use static Security Analysis tools like: </a:t>
            </a:r>
            <a:r>
              <a:rPr lang="en-GB" sz="3200" dirty="0" err="1">
                <a:solidFill>
                  <a:schemeClr val="accent2"/>
                </a:solidFill>
              </a:rPr>
              <a:t>clair</a:t>
            </a:r>
            <a:r>
              <a:rPr lang="en-GB" sz="3200" dirty="0">
                <a:solidFill>
                  <a:schemeClr val="accent2"/>
                </a:solidFill>
              </a:rPr>
              <a:t> </a:t>
            </a:r>
            <a:r>
              <a:rPr lang="en-GB" sz="3200" dirty="0">
                <a:solidFill>
                  <a:schemeClr val="bg1"/>
                </a:solidFill>
              </a:rPr>
              <a:t>or </a:t>
            </a:r>
            <a:r>
              <a:rPr lang="en-GB" sz="3200" dirty="0" err="1">
                <a:solidFill>
                  <a:schemeClr val="accent2"/>
                </a:solidFill>
              </a:rPr>
              <a:t>snyk</a:t>
            </a:r>
            <a:endParaRPr lang="en-GB" sz="3200" dirty="0">
              <a:solidFill>
                <a:schemeClr val="accent2"/>
              </a:solidFill>
            </a:endParaRPr>
          </a:p>
          <a:p>
            <a:pPr fontAlgn="base">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4. Check vulnerabilities</a:t>
            </a:r>
          </a:p>
        </p:txBody>
      </p:sp>
    </p:spTree>
    <p:extLst>
      <p:ext uri="{BB962C8B-B14F-4D97-AF65-F5344CB8AC3E}">
        <p14:creationId xmlns:p14="http://schemas.microsoft.com/office/powerpoint/2010/main" val="105939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402915"/>
            <a:ext cx="10515600" cy="4761522"/>
          </a:xfrm>
        </p:spPr>
        <p:txBody>
          <a:bodyPr>
            <a:normAutofit/>
          </a:bodyPr>
          <a:lstStyle/>
          <a:p>
            <a:pPr fontAlgn="base">
              <a:buClr>
                <a:schemeClr val="accent1"/>
              </a:buClr>
            </a:pPr>
            <a:r>
              <a:rPr lang="pl-PL" dirty="0">
                <a:solidFill>
                  <a:schemeClr val="bg1"/>
                </a:solidFill>
              </a:rPr>
              <a:t>Client for Clair - </a:t>
            </a:r>
            <a:r>
              <a:rPr lang="pl-PL" dirty="0">
                <a:solidFill>
                  <a:schemeClr val="accent2"/>
                </a:solidFill>
                <a:hlinkClick r:id="rId2">
                  <a:extLst>
                    <a:ext uri="{A12FA001-AC4F-418D-AE19-62706E023703}">
                      <ahyp:hlinkClr xmlns:ahyp="http://schemas.microsoft.com/office/drawing/2018/hyperlinkcolor" val="tx"/>
                    </a:ext>
                  </a:extLst>
                </a:hlinkClick>
              </a:rPr>
              <a:t>github.com/arminc/clair-scanner</a:t>
            </a:r>
            <a:endParaRPr lang="pl-PL" dirty="0">
              <a:solidFill>
                <a:schemeClr val="accent2"/>
              </a:solidFill>
            </a:endParaRPr>
          </a:p>
          <a:p>
            <a:pPr fontAlgn="base">
              <a:buClr>
                <a:schemeClr val="accent1"/>
              </a:buClr>
            </a:pPr>
            <a:r>
              <a:rPr lang="pl-PL" dirty="0" err="1">
                <a:solidFill>
                  <a:schemeClr val="bg1"/>
                </a:solidFill>
              </a:rPr>
              <a:t>Usage</a:t>
            </a:r>
            <a:r>
              <a:rPr lang="pl-PL" dirty="0">
                <a:solidFill>
                  <a:schemeClr val="bg1"/>
                </a:solidFill>
              </a:rPr>
              <a:t>:</a:t>
            </a:r>
          </a:p>
          <a:p>
            <a:pPr fontAlgn="base">
              <a:buClr>
                <a:schemeClr val="accent1"/>
              </a:buClr>
            </a:pPr>
            <a:endParaRPr lang="pl-PL"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77352"/>
            <a:ext cx="10515600" cy="1325563"/>
          </a:xfrm>
        </p:spPr>
        <p:txBody>
          <a:bodyPr/>
          <a:lstStyle/>
          <a:p>
            <a:r>
              <a:rPr lang="pl-PL" dirty="0">
                <a:solidFill>
                  <a:schemeClr val="bg1"/>
                </a:solidFill>
                <a:ea typeface="Roboto" panose="02000000000000000000" pitchFamily="2" charset="0"/>
              </a:rPr>
              <a:t>Clair-</a:t>
            </a:r>
            <a:r>
              <a:rPr lang="pl-PL" dirty="0" err="1">
                <a:solidFill>
                  <a:schemeClr val="bg1"/>
                </a:solidFill>
                <a:ea typeface="Roboto" panose="02000000000000000000" pitchFamily="2" charset="0"/>
              </a:rPr>
              <a:t>Scanner</a:t>
            </a:r>
            <a:endParaRPr lang="pl-PL" dirty="0">
              <a:solidFill>
                <a:schemeClr val="bg1"/>
              </a:solidFill>
              <a:ea typeface="Roboto" panose="02000000000000000000" pitchFamily="2" charset="0"/>
            </a:endParaRPr>
          </a:p>
        </p:txBody>
      </p:sp>
      <p:sp>
        <p:nvSpPr>
          <p:cNvPr id="4" name="TextBox 3">
            <a:extLst>
              <a:ext uri="{FF2B5EF4-FFF2-40B4-BE49-F238E27FC236}">
                <a16:creationId xmlns:a16="http://schemas.microsoft.com/office/drawing/2014/main" id="{E2315B22-519F-FD4C-B872-BC5943012E30}"/>
              </a:ext>
            </a:extLst>
          </p:cNvPr>
          <p:cNvSpPr txBox="1"/>
          <p:nvPr/>
        </p:nvSpPr>
        <p:spPr>
          <a:xfrm>
            <a:off x="1085589" y="2459504"/>
            <a:ext cx="9237141" cy="1938992"/>
          </a:xfrm>
          <a:prstGeom prst="rect">
            <a:avLst/>
          </a:prstGeom>
          <a:solidFill>
            <a:srgbClr val="424242"/>
          </a:solidFill>
        </p:spPr>
        <p:txBody>
          <a:bodyPr wrap="square" rtlCol="0">
            <a:spAutoFit/>
          </a:bodyPr>
          <a:lstStyle/>
          <a:p>
            <a:r>
              <a:rPr lang="en-US" sz="2400" dirty="0">
                <a:solidFill>
                  <a:srgbClr val="00B050"/>
                </a:solidFill>
              </a:rPr>
              <a:t>$</a:t>
            </a:r>
            <a:r>
              <a:rPr lang="en-US" sz="2400" dirty="0"/>
              <a:t> </a:t>
            </a:r>
            <a:r>
              <a:rPr lang="pl-PL" sz="2400" dirty="0" err="1">
                <a:solidFill>
                  <a:schemeClr val="bg1"/>
                </a:solidFill>
              </a:rPr>
              <a:t>clair-scanner</a:t>
            </a:r>
            <a:r>
              <a:rPr lang="pl-PL" sz="2400" dirty="0">
                <a:solidFill>
                  <a:schemeClr val="bg1"/>
                </a:solidFill>
              </a:rPr>
              <a:t> alpine:3.5</a:t>
            </a:r>
          </a:p>
          <a:p>
            <a:r>
              <a:rPr lang="pl-PL" sz="2400" dirty="0">
                <a:solidFill>
                  <a:schemeClr val="bg1"/>
                </a:solidFill>
              </a:rPr>
              <a:t>2017/09/24 11:20:24 [INFO] Start </a:t>
            </a:r>
            <a:r>
              <a:rPr lang="pl-PL" sz="2400" dirty="0" err="1">
                <a:solidFill>
                  <a:schemeClr val="bg1"/>
                </a:solidFill>
              </a:rPr>
              <a:t>clair-scanner</a:t>
            </a:r>
            <a:r>
              <a:rPr lang="pl-PL" sz="2400" dirty="0">
                <a:solidFill>
                  <a:schemeClr val="bg1"/>
                </a:solidFill>
              </a:rPr>
              <a:t> </a:t>
            </a:r>
          </a:p>
          <a:p>
            <a:r>
              <a:rPr lang="pl-PL" sz="2400" dirty="0">
                <a:solidFill>
                  <a:schemeClr val="bg1"/>
                </a:solidFill>
              </a:rPr>
              <a:t>2017/09/24 11:20:24 [INFO] Server </a:t>
            </a:r>
            <a:r>
              <a:rPr lang="pl-PL" sz="2400" dirty="0" err="1">
                <a:solidFill>
                  <a:schemeClr val="bg1"/>
                </a:solidFill>
              </a:rPr>
              <a:t>listening</a:t>
            </a:r>
            <a:r>
              <a:rPr lang="pl-PL" sz="2400" dirty="0">
                <a:solidFill>
                  <a:schemeClr val="bg1"/>
                </a:solidFill>
              </a:rPr>
              <a:t> on port 9279 </a:t>
            </a:r>
          </a:p>
          <a:p>
            <a:r>
              <a:rPr lang="pl-PL" sz="2400" dirty="0">
                <a:solidFill>
                  <a:schemeClr val="bg1"/>
                </a:solidFill>
              </a:rPr>
              <a:t>2017/09/24 11:20:24 [INFO] </a:t>
            </a:r>
            <a:r>
              <a:rPr lang="pl-PL" sz="2400" dirty="0" err="1">
                <a:solidFill>
                  <a:schemeClr val="bg1"/>
                </a:solidFill>
              </a:rPr>
              <a:t>Analyzing</a:t>
            </a:r>
            <a:r>
              <a:rPr lang="pl-PL" sz="2400" dirty="0">
                <a:solidFill>
                  <a:schemeClr val="bg1"/>
                </a:solidFill>
              </a:rPr>
              <a:t> 693bdf455e7bf0952f8a4539131 2017/09/24 11:20:24 [INFO] Image [alpine:3.5] not </a:t>
            </a:r>
            <a:r>
              <a:rPr lang="pl-PL" sz="2400" dirty="0" err="1">
                <a:solidFill>
                  <a:schemeClr val="bg1"/>
                </a:solidFill>
              </a:rPr>
              <a:t>vulnerable</a:t>
            </a:r>
            <a:endParaRPr lang="en-US" sz="2400" dirty="0">
              <a:solidFill>
                <a:schemeClr val="bg1"/>
              </a:solidFill>
            </a:endParaRPr>
          </a:p>
        </p:txBody>
      </p:sp>
      <p:sp>
        <p:nvSpPr>
          <p:cNvPr id="6" name="TextBox 5">
            <a:extLst>
              <a:ext uri="{FF2B5EF4-FFF2-40B4-BE49-F238E27FC236}">
                <a16:creationId xmlns:a16="http://schemas.microsoft.com/office/drawing/2014/main" id="{B7047A44-3804-2345-BCD3-0417AAE4D186}"/>
              </a:ext>
            </a:extLst>
          </p:cNvPr>
          <p:cNvSpPr txBox="1"/>
          <p:nvPr/>
        </p:nvSpPr>
        <p:spPr>
          <a:xfrm>
            <a:off x="1085589" y="4553883"/>
            <a:ext cx="9237141" cy="2308324"/>
          </a:xfrm>
          <a:prstGeom prst="rect">
            <a:avLst/>
          </a:prstGeom>
          <a:solidFill>
            <a:srgbClr val="424242"/>
          </a:solidFill>
        </p:spPr>
        <p:txBody>
          <a:bodyPr wrap="square" rtlCol="0">
            <a:spAutoFit/>
          </a:bodyPr>
          <a:lstStyle/>
          <a:p>
            <a:r>
              <a:rPr lang="en-US" sz="2400" dirty="0">
                <a:solidFill>
                  <a:srgbClr val="00B050"/>
                </a:solidFill>
              </a:rPr>
              <a:t>$</a:t>
            </a:r>
            <a:r>
              <a:rPr lang="en-US" sz="2400" dirty="0"/>
              <a:t> </a:t>
            </a:r>
            <a:r>
              <a:rPr lang="pl-PL" sz="2400" dirty="0" err="1">
                <a:solidFill>
                  <a:schemeClr val="bg1"/>
                </a:solidFill>
              </a:rPr>
              <a:t>clair-scanner</a:t>
            </a:r>
            <a:r>
              <a:rPr lang="pl-PL" sz="2400" dirty="0">
                <a:solidFill>
                  <a:schemeClr val="bg1"/>
                </a:solidFill>
              </a:rPr>
              <a:t> alpine:3.4</a:t>
            </a:r>
          </a:p>
          <a:p>
            <a:r>
              <a:rPr lang="pl-PL" sz="2400" dirty="0">
                <a:solidFill>
                  <a:schemeClr val="bg1"/>
                </a:solidFill>
              </a:rPr>
              <a:t>2019/09/24 11:16:41 [INFO] Start </a:t>
            </a:r>
            <a:r>
              <a:rPr lang="pl-PL" sz="2400" dirty="0" err="1">
                <a:solidFill>
                  <a:schemeClr val="bg1"/>
                </a:solidFill>
              </a:rPr>
              <a:t>clair-scanner</a:t>
            </a:r>
            <a:r>
              <a:rPr lang="pl-PL" sz="2400" dirty="0">
                <a:solidFill>
                  <a:schemeClr val="bg1"/>
                </a:solidFill>
              </a:rPr>
              <a:t> </a:t>
            </a:r>
          </a:p>
          <a:p>
            <a:r>
              <a:rPr lang="pl-PL" sz="2400" dirty="0">
                <a:solidFill>
                  <a:schemeClr val="bg1"/>
                </a:solidFill>
              </a:rPr>
              <a:t>2019/09/24 11:16:41 [INFO] Server </a:t>
            </a:r>
            <a:r>
              <a:rPr lang="pl-PL" sz="2400" dirty="0" err="1">
                <a:solidFill>
                  <a:schemeClr val="bg1"/>
                </a:solidFill>
              </a:rPr>
              <a:t>listening</a:t>
            </a:r>
            <a:r>
              <a:rPr lang="pl-PL" sz="2400" dirty="0">
                <a:solidFill>
                  <a:schemeClr val="bg1"/>
                </a:solidFill>
              </a:rPr>
              <a:t> on port 9279</a:t>
            </a:r>
          </a:p>
          <a:p>
            <a:r>
              <a:rPr lang="pl-PL" sz="2400" dirty="0">
                <a:solidFill>
                  <a:schemeClr val="bg1"/>
                </a:solidFill>
              </a:rPr>
              <a:t>2019/09/24 11:16:41 [INFO] </a:t>
            </a:r>
            <a:r>
              <a:rPr lang="pl-PL" sz="2400" dirty="0" err="1">
                <a:solidFill>
                  <a:schemeClr val="bg1"/>
                </a:solidFill>
              </a:rPr>
              <a:t>Analyzing</a:t>
            </a:r>
            <a:r>
              <a:rPr lang="pl-PL" sz="2400" dirty="0">
                <a:solidFill>
                  <a:schemeClr val="bg1"/>
                </a:solidFill>
              </a:rPr>
              <a:t> 693bdf455e7bf0952f8a45131323 2017/09/24 11:16:41 [CRIT] Image </a:t>
            </a:r>
            <a:r>
              <a:rPr lang="pl-PL" sz="2400" dirty="0" err="1">
                <a:solidFill>
                  <a:schemeClr val="bg1"/>
                </a:solidFill>
              </a:rPr>
              <a:t>contains</a:t>
            </a:r>
            <a:r>
              <a:rPr lang="pl-PL" sz="2400" dirty="0">
                <a:solidFill>
                  <a:schemeClr val="bg1"/>
                </a:solidFill>
              </a:rPr>
              <a:t> </a:t>
            </a:r>
            <a:r>
              <a:rPr lang="pl-PL" sz="2400" dirty="0" err="1">
                <a:solidFill>
                  <a:schemeClr val="bg1"/>
                </a:solidFill>
              </a:rPr>
              <a:t>unapproved</a:t>
            </a:r>
            <a:r>
              <a:rPr lang="pl-PL" sz="2400" dirty="0">
                <a:solidFill>
                  <a:schemeClr val="bg1"/>
                </a:solidFill>
              </a:rPr>
              <a:t> </a:t>
            </a:r>
            <a:r>
              <a:rPr lang="pl-PL" sz="2400" dirty="0" err="1">
                <a:solidFill>
                  <a:schemeClr val="bg1"/>
                </a:solidFill>
              </a:rPr>
              <a:t>vulnerabilities</a:t>
            </a:r>
            <a:r>
              <a:rPr lang="pl-PL" sz="2400" dirty="0">
                <a:solidFill>
                  <a:schemeClr val="bg1"/>
                </a:solidFill>
              </a:rPr>
              <a:t>: [CVE-2016-9840 CVE-2016-9841 CVE-2016-9842 CVE-2016-9843]</a:t>
            </a:r>
            <a:endParaRPr lang="en-US" sz="2400" dirty="0">
              <a:solidFill>
                <a:schemeClr val="bg1"/>
              </a:solidFill>
            </a:endParaRPr>
          </a:p>
        </p:txBody>
      </p:sp>
      <p:pic>
        <p:nvPicPr>
          <p:cNvPr id="7" name="Picture 6">
            <a:extLst>
              <a:ext uri="{FF2B5EF4-FFF2-40B4-BE49-F238E27FC236}">
                <a16:creationId xmlns:a16="http://schemas.microsoft.com/office/drawing/2014/main" id="{82338F0E-3927-6B4A-8258-19BA4C1FBB77}"/>
              </a:ext>
            </a:extLst>
          </p:cNvPr>
          <p:cNvPicPr>
            <a:picLocks noChangeAspect="1"/>
          </p:cNvPicPr>
          <p:nvPr/>
        </p:nvPicPr>
        <p:blipFill>
          <a:blip r:embed="rId3"/>
          <a:stretch>
            <a:fillRect/>
          </a:stretch>
        </p:blipFill>
        <p:spPr>
          <a:xfrm>
            <a:off x="8603365" y="693563"/>
            <a:ext cx="2887538" cy="924012"/>
          </a:xfrm>
          <a:prstGeom prst="rect">
            <a:avLst/>
          </a:prstGeom>
        </p:spPr>
      </p:pic>
    </p:spTree>
    <p:extLst>
      <p:ext uri="{BB962C8B-B14F-4D97-AF65-F5344CB8AC3E}">
        <p14:creationId xmlns:p14="http://schemas.microsoft.com/office/powerpoint/2010/main" val="2529206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en-GB" sz="3200" dirty="0">
                <a:solidFill>
                  <a:schemeClr val="bg1"/>
                </a:solidFill>
              </a:rPr>
              <a:t>Using Multi-stage Builds</a:t>
            </a:r>
          </a:p>
          <a:p>
            <a:pPr fontAlgn="base">
              <a:buClr>
                <a:schemeClr val="accent1"/>
              </a:buClr>
            </a:pPr>
            <a:endParaRPr lang="en-GB" sz="3200" dirty="0">
              <a:solidFill>
                <a:schemeClr val="bg1"/>
              </a:solidFill>
            </a:endParaRPr>
          </a:p>
          <a:p>
            <a:pPr fontAlgn="base">
              <a:buClr>
                <a:schemeClr val="accent1"/>
              </a:buClr>
            </a:pPr>
            <a:r>
              <a:rPr lang="en-GB" sz="3200" dirty="0">
                <a:solidFill>
                  <a:schemeClr val="bg1"/>
                </a:solidFill>
              </a:rPr>
              <a:t> </a:t>
            </a:r>
          </a:p>
          <a:p>
            <a:pPr fontAlgn="base">
              <a:buClr>
                <a:schemeClr val="accent1"/>
              </a:buClr>
            </a:pPr>
            <a:endParaRPr lang="en-GB" sz="3200" dirty="0">
              <a:solidFill>
                <a:schemeClr val="bg1"/>
              </a:solidFill>
            </a:endParaRPr>
          </a:p>
          <a:p>
            <a:pPr fontAlgn="base">
              <a:buClr>
                <a:schemeClr val="accent1"/>
              </a:buClr>
            </a:pPr>
            <a:endParaRPr lang="en-GB" sz="3200" dirty="0">
              <a:solidFill>
                <a:schemeClr val="bg1"/>
              </a:solidFill>
            </a:endParaRPr>
          </a:p>
          <a:p>
            <a:pPr fontAlgn="base">
              <a:buClr>
                <a:schemeClr val="accent1"/>
              </a:buClr>
            </a:pPr>
            <a:r>
              <a:rPr lang="en-GB" sz="3200" dirty="0">
                <a:solidFill>
                  <a:schemeClr val="bg1"/>
                </a:solidFill>
              </a:rPr>
              <a:t>Using Docker Secret</a:t>
            </a:r>
          </a:p>
          <a:p>
            <a:pPr fontAlgn="base">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r>
              <a:rPr lang="en-GB" dirty="0">
                <a:solidFill>
                  <a:schemeClr val="bg1"/>
                </a:solidFill>
              </a:rPr>
              <a:t>5. Don’t put sensitive data to Docker images</a:t>
            </a:r>
          </a:p>
        </p:txBody>
      </p:sp>
      <p:sp>
        <p:nvSpPr>
          <p:cNvPr id="4" name="TextBox 3">
            <a:extLst>
              <a:ext uri="{FF2B5EF4-FFF2-40B4-BE49-F238E27FC236}">
                <a16:creationId xmlns:a16="http://schemas.microsoft.com/office/drawing/2014/main" id="{C0587BA3-4515-0A41-89E7-3BC53D347B13}"/>
              </a:ext>
            </a:extLst>
          </p:cNvPr>
          <p:cNvSpPr txBox="1"/>
          <p:nvPr/>
        </p:nvSpPr>
        <p:spPr>
          <a:xfrm>
            <a:off x="850727" y="2323227"/>
            <a:ext cx="10515599" cy="2062103"/>
          </a:xfrm>
          <a:prstGeom prst="rect">
            <a:avLst/>
          </a:prstGeom>
          <a:solidFill>
            <a:srgbClr val="424242"/>
          </a:solidFill>
        </p:spPr>
        <p:txBody>
          <a:bodyPr wrap="square" rtlCol="0">
            <a:spAutoFit/>
          </a:bodyPr>
          <a:lstStyle/>
          <a:p>
            <a:r>
              <a:rPr lang="pl-PL" sz="1600" dirty="0">
                <a:solidFill>
                  <a:schemeClr val="accent1"/>
                </a:solidFill>
                <a:latin typeface="Menlo" panose="020B0609030804020204" pitchFamily="49" charset="0"/>
                <a:ea typeface="Menlo" panose="020B0609030804020204" pitchFamily="49" charset="0"/>
                <a:cs typeface="Menlo" panose="020B0609030804020204" pitchFamily="49" charset="0"/>
              </a:rPr>
              <a:t>FROM</a:t>
            </a:r>
            <a:r>
              <a:rPr lang="pl-PL" sz="1600" dirty="0">
                <a:solidFill>
                  <a:srgbClr val="D4D4D4"/>
                </a:solidFill>
                <a:latin typeface="Menlo" panose="020B0609030804020204" pitchFamily="49" charset="0"/>
                <a:ea typeface="Menlo" panose="020B0609030804020204" pitchFamily="49" charset="0"/>
                <a:cs typeface="Menlo" panose="020B0609030804020204" pitchFamily="49" charset="0"/>
              </a:rPr>
              <a:t> </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chemeClr val="bg1"/>
                </a:solidFill>
                <a:latin typeface="Menlo" panose="020B0609030804020204" pitchFamily="49" charset="0"/>
                <a:ea typeface="Menlo" panose="020B0609030804020204" pitchFamily="49" charset="0"/>
                <a:cs typeface="Menlo" panose="020B0609030804020204" pitchFamily="49" charset="0"/>
              </a:rPr>
              <a:t>ubuntu as intermediate</a:t>
            </a:r>
            <a:endParaRPr lang="pl-PL" sz="1600" dirty="0">
              <a:solidFill>
                <a:schemeClr val="bg1"/>
              </a:solidFill>
              <a:latin typeface="Menlo" panose="020B0609030804020204" pitchFamily="49" charset="0"/>
              <a:ea typeface="Menlo" panose="020B0609030804020204" pitchFamily="49" charset="0"/>
              <a:cs typeface="Menlo" panose="020B0609030804020204" pitchFamily="49" charset="0"/>
            </a:endParaRPr>
          </a:p>
          <a:p>
            <a:br>
              <a:rPr lang="pl-PL" sz="1600" dirty="0">
                <a:solidFill>
                  <a:srgbClr val="D4D4D4"/>
                </a:solidFill>
                <a:latin typeface="Menlo" panose="020B0609030804020204" pitchFamily="49" charset="0"/>
                <a:ea typeface="Menlo" panose="020B0609030804020204" pitchFamily="49" charset="0"/>
                <a:cs typeface="Menlo" panose="020B0609030804020204" pitchFamily="49" charset="0"/>
              </a:rPr>
            </a:br>
            <a:r>
              <a:rPr lang="en-GB" sz="1600" dirty="0">
                <a:solidFill>
                  <a:schemeClr val="accent1"/>
                </a:solidFill>
                <a:latin typeface="Menlo" panose="020B0609030804020204" pitchFamily="49" charset="0"/>
                <a:ea typeface="Menlo" panose="020B0609030804020204" pitchFamily="49" charset="0"/>
                <a:cs typeface="Menlo" panose="020B0609030804020204" pitchFamily="49" charset="0"/>
              </a:rPr>
              <a:t>WORKDIR</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chemeClr val="bg1"/>
                </a:solidFill>
                <a:latin typeface="Menlo" panose="020B0609030804020204" pitchFamily="49" charset="0"/>
                <a:ea typeface="Menlo" panose="020B0609030804020204" pitchFamily="49" charset="0"/>
                <a:cs typeface="Menlo" panose="020B0609030804020204" pitchFamily="49" charset="0"/>
              </a:rPr>
              <a:t>/app COPY secret/key /</a:t>
            </a:r>
            <a:r>
              <a:rPr lang="en-GB" sz="1600" dirty="0" err="1">
                <a:solidFill>
                  <a:schemeClr val="bg1"/>
                </a:solidFill>
                <a:latin typeface="Menlo" panose="020B0609030804020204" pitchFamily="49" charset="0"/>
                <a:ea typeface="Menlo" panose="020B0609030804020204" pitchFamily="49" charset="0"/>
                <a:cs typeface="Menlo" panose="020B0609030804020204" pitchFamily="49" charset="0"/>
              </a:rPr>
              <a:t>tmp</a:t>
            </a:r>
            <a:r>
              <a:rPr lang="en-GB" sz="1600" dirty="0">
                <a:solidFill>
                  <a:schemeClr val="bg1"/>
                </a:solidFill>
                <a:latin typeface="Menlo" panose="020B0609030804020204" pitchFamily="49" charset="0"/>
                <a:ea typeface="Menlo" panose="020B0609030804020204" pitchFamily="49" charset="0"/>
                <a:cs typeface="Menlo" panose="020B0609030804020204" pitchFamily="49" charset="0"/>
              </a:rPr>
              <a:t>/ </a:t>
            </a:r>
          </a:p>
          <a:p>
            <a:r>
              <a:rPr lang="en-GB" sz="1600" dirty="0">
                <a:solidFill>
                  <a:schemeClr val="accent1"/>
                </a:solidFill>
                <a:latin typeface="Menlo" panose="020B0609030804020204" pitchFamily="49" charset="0"/>
                <a:ea typeface="Menlo" panose="020B0609030804020204" pitchFamily="49" charset="0"/>
                <a:cs typeface="Menlo" panose="020B0609030804020204" pitchFamily="49" charset="0"/>
              </a:rPr>
              <a:t>RUN</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err="1">
                <a:solidFill>
                  <a:schemeClr val="bg1"/>
                </a:solidFill>
                <a:latin typeface="Menlo" panose="020B0609030804020204" pitchFamily="49" charset="0"/>
                <a:ea typeface="Menlo" panose="020B0609030804020204" pitchFamily="49" charset="0"/>
                <a:cs typeface="Menlo" panose="020B0609030804020204" pitchFamily="49" charset="0"/>
              </a:rPr>
              <a:t>scp</a:t>
            </a:r>
            <a:r>
              <a:rPr lang="en-GB" sz="16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GB" sz="1600" dirty="0" err="1">
                <a:solidFill>
                  <a:schemeClr val="bg1"/>
                </a:solidFill>
                <a:latin typeface="Menlo" panose="020B0609030804020204" pitchFamily="49" charset="0"/>
                <a:ea typeface="Menlo" panose="020B0609030804020204" pitchFamily="49" charset="0"/>
                <a:cs typeface="Menlo" panose="020B0609030804020204" pitchFamily="49" charset="0"/>
              </a:rPr>
              <a:t>i</a:t>
            </a:r>
            <a:r>
              <a:rPr lang="en-GB" sz="1600" dirty="0">
                <a:solidFill>
                  <a:schemeClr val="bg1"/>
                </a:solidFill>
                <a:latin typeface="Menlo" panose="020B0609030804020204" pitchFamily="49" charset="0"/>
                <a:ea typeface="Menlo" panose="020B0609030804020204" pitchFamily="49" charset="0"/>
                <a:cs typeface="Menlo" panose="020B0609030804020204" pitchFamily="49" charset="0"/>
              </a:rPr>
              <a:t> /</a:t>
            </a:r>
            <a:r>
              <a:rPr lang="en-GB" sz="1600" dirty="0" err="1">
                <a:solidFill>
                  <a:schemeClr val="bg1"/>
                </a:solidFill>
                <a:latin typeface="Menlo" panose="020B0609030804020204" pitchFamily="49" charset="0"/>
                <a:ea typeface="Menlo" panose="020B0609030804020204" pitchFamily="49" charset="0"/>
                <a:cs typeface="Menlo" panose="020B0609030804020204" pitchFamily="49" charset="0"/>
              </a:rPr>
              <a:t>tmp</a:t>
            </a:r>
            <a:r>
              <a:rPr lang="en-GB" sz="1600" dirty="0">
                <a:solidFill>
                  <a:schemeClr val="bg1"/>
                </a:solidFill>
                <a:latin typeface="Menlo" panose="020B0609030804020204" pitchFamily="49" charset="0"/>
                <a:ea typeface="Menlo" panose="020B0609030804020204" pitchFamily="49" charset="0"/>
                <a:cs typeface="Menlo" panose="020B0609030804020204" pitchFamily="49" charset="0"/>
              </a:rPr>
              <a:t>/key </a:t>
            </a:r>
            <a:r>
              <a:rPr lang="en-GB" sz="1600" dirty="0" err="1">
                <a:solidFill>
                  <a:schemeClr val="bg1"/>
                </a:solidFill>
                <a:latin typeface="Menlo" panose="020B0609030804020204" pitchFamily="49" charset="0"/>
                <a:ea typeface="Menlo" panose="020B0609030804020204" pitchFamily="49" charset="0"/>
                <a:cs typeface="Menlo" panose="020B0609030804020204" pitchFamily="49" charset="0"/>
              </a:rPr>
              <a:t>build@acme</a:t>
            </a:r>
            <a:r>
              <a:rPr lang="en-GB" sz="1600" dirty="0">
                <a:solidFill>
                  <a:schemeClr val="bg1"/>
                </a:solidFill>
                <a:latin typeface="Menlo" panose="020B0609030804020204" pitchFamily="49" charset="0"/>
                <a:ea typeface="Menlo" panose="020B0609030804020204" pitchFamily="49" charset="0"/>
                <a:cs typeface="Menlo" panose="020B0609030804020204" pitchFamily="49" charset="0"/>
              </a:rPr>
              <a:t>/files . </a:t>
            </a:r>
          </a:p>
          <a:p>
            <a:endParaRPr lang="en-GB" sz="1600" dirty="0">
              <a:solidFill>
                <a:schemeClr val="bg1"/>
              </a:solidFill>
              <a:latin typeface="Menlo" panose="020B0609030804020204" pitchFamily="49" charset="0"/>
              <a:ea typeface="Menlo" panose="020B0609030804020204" pitchFamily="49" charset="0"/>
              <a:cs typeface="Menlo" panose="020B0609030804020204" pitchFamily="49" charset="0"/>
            </a:endParaRPr>
          </a:p>
          <a:p>
            <a:r>
              <a:rPr lang="en-GB" sz="1600" dirty="0">
                <a:solidFill>
                  <a:schemeClr val="accent1"/>
                </a:solidFill>
                <a:latin typeface="Menlo" panose="020B0609030804020204" pitchFamily="49" charset="0"/>
                <a:ea typeface="Menlo" panose="020B0609030804020204" pitchFamily="49" charset="0"/>
                <a:cs typeface="Menlo" panose="020B0609030804020204" pitchFamily="49" charset="0"/>
              </a:rPr>
              <a:t>FROM</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chemeClr val="bg1"/>
                </a:solidFill>
                <a:latin typeface="Menlo" panose="020B0609030804020204" pitchFamily="49" charset="0"/>
                <a:ea typeface="Menlo" panose="020B0609030804020204" pitchFamily="49" charset="0"/>
                <a:cs typeface="Menlo" panose="020B0609030804020204" pitchFamily="49" charset="0"/>
              </a:rPr>
              <a:t>ubuntu</a:t>
            </a:r>
            <a:r>
              <a:rPr lang="en-GB" sz="1600" dirty="0">
                <a:latin typeface="Menlo" panose="020B0609030804020204" pitchFamily="49" charset="0"/>
                <a:ea typeface="Menlo" panose="020B0609030804020204" pitchFamily="49" charset="0"/>
                <a:cs typeface="Menlo" panose="020B0609030804020204" pitchFamily="49" charset="0"/>
              </a:rPr>
              <a:t> </a:t>
            </a:r>
          </a:p>
          <a:p>
            <a:r>
              <a:rPr lang="en-GB" sz="1600" dirty="0">
                <a:solidFill>
                  <a:schemeClr val="accent1"/>
                </a:solidFill>
                <a:latin typeface="Menlo" panose="020B0609030804020204" pitchFamily="49" charset="0"/>
                <a:ea typeface="Menlo" panose="020B0609030804020204" pitchFamily="49" charset="0"/>
                <a:cs typeface="Menlo" panose="020B0609030804020204" pitchFamily="49" charset="0"/>
              </a:rPr>
              <a:t>WORKDIR</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chemeClr val="bg1"/>
                </a:solidFill>
                <a:latin typeface="Menlo" panose="020B0609030804020204" pitchFamily="49" charset="0"/>
                <a:ea typeface="Menlo" panose="020B0609030804020204" pitchFamily="49" charset="0"/>
                <a:cs typeface="Menlo" panose="020B0609030804020204" pitchFamily="49" charset="0"/>
              </a:rPr>
              <a:t>/app </a:t>
            </a:r>
          </a:p>
          <a:p>
            <a:r>
              <a:rPr lang="en-GB" sz="1600" dirty="0">
                <a:solidFill>
                  <a:schemeClr val="accent1"/>
                </a:solidFill>
                <a:latin typeface="Menlo" panose="020B0609030804020204" pitchFamily="49" charset="0"/>
                <a:ea typeface="Menlo" panose="020B0609030804020204" pitchFamily="49" charset="0"/>
                <a:cs typeface="Menlo" panose="020B0609030804020204" pitchFamily="49" charset="0"/>
              </a:rPr>
              <a:t>COPY</a:t>
            </a:r>
            <a:r>
              <a:rPr lang="en-GB" sz="1600" dirty="0">
                <a:latin typeface="Menlo" panose="020B0609030804020204" pitchFamily="49" charset="0"/>
                <a:ea typeface="Menlo" panose="020B0609030804020204" pitchFamily="49" charset="0"/>
                <a:cs typeface="Menlo" panose="020B0609030804020204" pitchFamily="49" charset="0"/>
              </a:rPr>
              <a:t> </a:t>
            </a:r>
            <a:r>
              <a:rPr lang="en-GB" sz="1600" dirty="0">
                <a:solidFill>
                  <a:schemeClr val="bg1"/>
                </a:solidFill>
                <a:latin typeface="Menlo" panose="020B0609030804020204" pitchFamily="49" charset="0"/>
                <a:ea typeface="Menlo" panose="020B0609030804020204" pitchFamily="49" charset="0"/>
                <a:cs typeface="Menlo" panose="020B0609030804020204" pitchFamily="49" charset="0"/>
              </a:rPr>
              <a:t>--from=intermediate /app .</a:t>
            </a:r>
            <a:endParaRPr lang="pl-PL" sz="1600" dirty="0">
              <a:solidFill>
                <a:schemeClr val="bg1"/>
              </a:solidFill>
              <a:latin typeface="Menlo" panose="020B0609030804020204" pitchFamily="49" charset="0"/>
              <a:ea typeface="Menlo" panose="020B0609030804020204" pitchFamily="49" charset="0"/>
              <a:cs typeface="Menlo" panose="020B0609030804020204" pitchFamily="49" charset="0"/>
            </a:endParaRPr>
          </a:p>
        </p:txBody>
      </p:sp>
      <p:sp>
        <p:nvSpPr>
          <p:cNvPr id="6" name="TextBox 5">
            <a:extLst>
              <a:ext uri="{FF2B5EF4-FFF2-40B4-BE49-F238E27FC236}">
                <a16:creationId xmlns:a16="http://schemas.microsoft.com/office/drawing/2014/main" id="{E3E3F551-385E-0341-96A2-64305D33F6EC}"/>
              </a:ext>
            </a:extLst>
          </p:cNvPr>
          <p:cNvSpPr txBox="1"/>
          <p:nvPr/>
        </p:nvSpPr>
        <p:spPr>
          <a:xfrm>
            <a:off x="850727" y="5148774"/>
            <a:ext cx="10515599" cy="1015663"/>
          </a:xfrm>
          <a:prstGeom prst="rect">
            <a:avLst/>
          </a:prstGeom>
          <a:solidFill>
            <a:srgbClr val="424242"/>
          </a:solidFill>
        </p:spPr>
        <p:txBody>
          <a:bodyPr wrap="square" rtlCol="0">
            <a:spAutoFit/>
          </a:bodyPr>
          <a:lstStyle/>
          <a:p>
            <a:r>
              <a:rPr lang="pl-PL" sz="2000" dirty="0">
                <a:solidFill>
                  <a:schemeClr val="accent1"/>
                </a:solidFill>
                <a:latin typeface="Menlo" panose="020B0609030804020204" pitchFamily="49" charset="0"/>
              </a:rPr>
              <a:t>FROM</a:t>
            </a:r>
            <a:r>
              <a:rPr lang="pl-PL" sz="2000" dirty="0">
                <a:solidFill>
                  <a:srgbClr val="D4D4D4"/>
                </a:solidFill>
                <a:latin typeface="Menlo" panose="020B0609030804020204" pitchFamily="49" charset="0"/>
              </a:rPr>
              <a:t> </a:t>
            </a:r>
            <a:r>
              <a:rPr lang="pl-PL" sz="2000" dirty="0">
                <a:solidFill>
                  <a:schemeClr val="bg2"/>
                </a:solidFill>
                <a:latin typeface="Menlo" panose="020B0609030804020204" pitchFamily="49" charset="0"/>
              </a:rPr>
              <a:t>openjdk:8-jdk-alpine</a:t>
            </a:r>
          </a:p>
          <a:p>
            <a:br>
              <a:rPr lang="pl-PL" sz="2000" dirty="0">
                <a:solidFill>
                  <a:srgbClr val="D4D4D4"/>
                </a:solidFill>
                <a:latin typeface="Menlo" panose="020B0609030804020204" pitchFamily="49" charset="0"/>
              </a:rPr>
            </a:br>
            <a:r>
              <a:rPr lang="pl-PL" sz="2000" dirty="0">
                <a:solidFill>
                  <a:schemeClr val="accent1"/>
                </a:solidFill>
                <a:latin typeface="Menlo" panose="020B0609030804020204" pitchFamily="49" charset="0"/>
              </a:rPr>
              <a:t>RUN</a:t>
            </a:r>
            <a:r>
              <a:rPr lang="pl-PL" sz="2000" dirty="0">
                <a:solidFill>
                  <a:srgbClr val="D4D4D4"/>
                </a:solidFill>
                <a:latin typeface="Menlo" panose="020B0609030804020204" pitchFamily="49" charset="0"/>
              </a:rPr>
              <a:t> </a:t>
            </a:r>
            <a:r>
              <a:rPr lang="en-GB" sz="2000" dirty="0">
                <a:solidFill>
                  <a:schemeClr val="bg1"/>
                </a:solidFill>
                <a:latin typeface="Menlo" panose="020B0609030804020204" pitchFamily="49" charset="0"/>
                <a:ea typeface="Menlo" panose="020B0609030804020204" pitchFamily="49" charset="0"/>
                <a:cs typeface="Menlo" panose="020B0609030804020204" pitchFamily="49" charset="0"/>
              </a:rPr>
              <a:t>--mount=type=</a:t>
            </a:r>
            <a:r>
              <a:rPr lang="en-GB" sz="2000" dirty="0" err="1">
                <a:solidFill>
                  <a:schemeClr val="bg1"/>
                </a:solidFill>
                <a:latin typeface="Menlo" panose="020B0609030804020204" pitchFamily="49" charset="0"/>
                <a:ea typeface="Menlo" panose="020B0609030804020204" pitchFamily="49" charset="0"/>
                <a:cs typeface="Menlo" panose="020B0609030804020204" pitchFamily="49" charset="0"/>
              </a:rPr>
              <a:t>secret,id</a:t>
            </a:r>
            <a:r>
              <a:rPr lang="en-GB" sz="2000" dirty="0">
                <a:solidFill>
                  <a:schemeClr val="bg1"/>
                </a:solidFill>
                <a:latin typeface="Menlo" panose="020B0609030804020204" pitchFamily="49" charset="0"/>
                <a:ea typeface="Menlo" panose="020B0609030804020204" pitchFamily="49" charset="0"/>
                <a:cs typeface="Menlo" panose="020B0609030804020204" pitchFamily="49" charset="0"/>
              </a:rPr>
              <a:t>=</a:t>
            </a:r>
            <a:r>
              <a:rPr lang="en-GB" sz="2000" dirty="0" err="1">
                <a:solidFill>
                  <a:schemeClr val="bg1"/>
                </a:solidFill>
                <a:latin typeface="Menlo" panose="020B0609030804020204" pitchFamily="49" charset="0"/>
                <a:ea typeface="Menlo" panose="020B0609030804020204" pitchFamily="49" charset="0"/>
                <a:cs typeface="Menlo" panose="020B0609030804020204" pitchFamily="49" charset="0"/>
              </a:rPr>
              <a:t>mysecret</a:t>
            </a:r>
            <a:r>
              <a:rPr lang="en-GB" sz="2000" dirty="0">
                <a:solidFill>
                  <a:schemeClr val="bg1"/>
                </a:solidFill>
                <a:latin typeface="Menlo" panose="020B0609030804020204" pitchFamily="49" charset="0"/>
                <a:ea typeface="Menlo" panose="020B0609030804020204" pitchFamily="49" charset="0"/>
                <a:cs typeface="Menlo" panose="020B0609030804020204" pitchFamily="49" charset="0"/>
              </a:rPr>
              <a:t> cat /run/secrets/</a:t>
            </a:r>
            <a:r>
              <a:rPr lang="en-GB" sz="2000" dirty="0" err="1">
                <a:solidFill>
                  <a:schemeClr val="bg1"/>
                </a:solidFill>
                <a:latin typeface="Menlo" panose="020B0609030804020204" pitchFamily="49" charset="0"/>
                <a:ea typeface="Menlo" panose="020B0609030804020204" pitchFamily="49" charset="0"/>
                <a:cs typeface="Menlo" panose="020B0609030804020204" pitchFamily="49" charset="0"/>
              </a:rPr>
              <a:t>mysecret</a:t>
            </a:r>
            <a:endParaRPr lang="pl-PL" sz="2000" dirty="0">
              <a:solidFill>
                <a:schemeClr val="bg1"/>
              </a:solidFill>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0154726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en-GB" sz="3200" dirty="0">
                <a:solidFill>
                  <a:schemeClr val="bg1"/>
                </a:solidFill>
              </a:rPr>
              <a:t>Example: </a:t>
            </a:r>
            <a:r>
              <a:rPr lang="en-GB" sz="3200" dirty="0">
                <a:solidFill>
                  <a:schemeClr val="accent2"/>
                </a:solidFill>
                <a:hlinkClick r:id="rId2">
                  <a:extLst>
                    <a:ext uri="{A12FA001-AC4F-418D-AE19-62706E023703}">
                      <ahyp:hlinkClr xmlns:ahyp="http://schemas.microsoft.com/office/drawing/2018/hyperlinkcolor" val="tx"/>
                    </a:ext>
                  </a:extLst>
                </a:hlinkClick>
              </a:rPr>
              <a:t>github.com/hadolint/hadolint</a:t>
            </a:r>
            <a:endParaRPr lang="en-GB" sz="3200" dirty="0">
              <a:solidFill>
                <a:schemeClr val="accent2"/>
              </a:solidFill>
            </a:endParaRPr>
          </a:p>
          <a:p>
            <a:pPr marL="0" indent="0" fontAlgn="base">
              <a:buClr>
                <a:schemeClr val="accent1"/>
              </a:buClr>
              <a:buNone/>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r>
              <a:rPr lang="en-GB" dirty="0">
                <a:solidFill>
                  <a:schemeClr val="bg1"/>
                </a:solidFill>
              </a:rPr>
              <a:t>6. Use Linter</a:t>
            </a:r>
          </a:p>
        </p:txBody>
      </p:sp>
      <p:pic>
        <p:nvPicPr>
          <p:cNvPr id="7" name="Picture 6" descr="A screenshot of a cell phone&#10;&#10;Description automatically generated">
            <a:extLst>
              <a:ext uri="{FF2B5EF4-FFF2-40B4-BE49-F238E27FC236}">
                <a16:creationId xmlns:a16="http://schemas.microsoft.com/office/drawing/2014/main" id="{C16DA588-047D-DE42-91DE-AEB74634299B}"/>
              </a:ext>
            </a:extLst>
          </p:cNvPr>
          <p:cNvPicPr>
            <a:picLocks noChangeAspect="1"/>
          </p:cNvPicPr>
          <p:nvPr/>
        </p:nvPicPr>
        <p:blipFill>
          <a:blip r:embed="rId3"/>
          <a:stretch>
            <a:fillRect/>
          </a:stretch>
        </p:blipFill>
        <p:spPr>
          <a:xfrm>
            <a:off x="850726" y="2471293"/>
            <a:ext cx="7213600" cy="4021582"/>
          </a:xfrm>
          <a:prstGeom prst="rect">
            <a:avLst/>
          </a:prstGeom>
        </p:spPr>
      </p:pic>
      <p:sp>
        <p:nvSpPr>
          <p:cNvPr id="8" name="TextBox 7">
            <a:extLst>
              <a:ext uri="{FF2B5EF4-FFF2-40B4-BE49-F238E27FC236}">
                <a16:creationId xmlns:a16="http://schemas.microsoft.com/office/drawing/2014/main" id="{EF9E31A9-DFF6-8140-85A6-A2DFD326BE35}"/>
              </a:ext>
            </a:extLst>
          </p:cNvPr>
          <p:cNvSpPr txBox="1"/>
          <p:nvPr/>
        </p:nvSpPr>
        <p:spPr>
          <a:xfrm>
            <a:off x="825674" y="6492875"/>
            <a:ext cx="4459041" cy="369332"/>
          </a:xfrm>
          <a:prstGeom prst="rect">
            <a:avLst/>
          </a:prstGeom>
          <a:noFill/>
        </p:spPr>
        <p:txBody>
          <a:bodyPr wrap="none" rtlCol="0">
            <a:spAutoFit/>
          </a:bodyPr>
          <a:lstStyle/>
          <a:p>
            <a:r>
              <a:rPr lang="en-PL" dirty="0">
                <a:solidFill>
                  <a:schemeClr val="bg1"/>
                </a:solidFill>
              </a:rPr>
              <a:t>Source:</a:t>
            </a:r>
            <a:r>
              <a:rPr lang="en-PL" dirty="0"/>
              <a:t> </a:t>
            </a:r>
            <a:r>
              <a:rPr lang="en-GB" dirty="0">
                <a:hlinkClick r:id="rId2"/>
              </a:rPr>
              <a:t>https://github.com/hadolint/hadolint</a:t>
            </a:r>
            <a:endParaRPr lang="en-PL" dirty="0"/>
          </a:p>
        </p:txBody>
      </p:sp>
    </p:spTree>
    <p:extLst>
      <p:ext uri="{BB962C8B-B14F-4D97-AF65-F5344CB8AC3E}">
        <p14:creationId xmlns:p14="http://schemas.microsoft.com/office/powerpoint/2010/main" val="323104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en-GB" sz="3200" dirty="0">
                <a:solidFill>
                  <a:schemeClr val="bg1"/>
                </a:solidFill>
              </a:rPr>
              <a:t>Use fixed tags like: </a:t>
            </a:r>
            <a:r>
              <a:rPr lang="en-GB" sz="3200" dirty="0">
                <a:solidFill>
                  <a:schemeClr val="accent2"/>
                </a:solidFill>
              </a:rPr>
              <a:t>golang:</a:t>
            </a:r>
            <a:r>
              <a:rPr lang="en-GB" dirty="0">
                <a:solidFill>
                  <a:schemeClr val="accent2"/>
                </a:solidFill>
              </a:rPr>
              <a:t>1.13.8-alpine3.10</a:t>
            </a:r>
            <a:endParaRPr lang="en-GB" sz="3200" dirty="0">
              <a:solidFill>
                <a:schemeClr val="accent2"/>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r>
              <a:rPr lang="en-GB" dirty="0">
                <a:solidFill>
                  <a:schemeClr val="bg1"/>
                </a:solidFill>
              </a:rPr>
              <a:t>6. Use Fixed Tags</a:t>
            </a:r>
          </a:p>
        </p:txBody>
      </p:sp>
    </p:spTree>
    <p:extLst>
      <p:ext uri="{BB962C8B-B14F-4D97-AF65-F5344CB8AC3E}">
        <p14:creationId xmlns:p14="http://schemas.microsoft.com/office/powerpoint/2010/main" val="412938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r>
              <a:rPr lang="en-GB" dirty="0">
                <a:solidFill>
                  <a:schemeClr val="accent2"/>
                </a:solidFill>
              </a:rPr>
              <a:t>COPY</a:t>
            </a:r>
            <a:r>
              <a:rPr lang="en-GB" dirty="0">
                <a:solidFill>
                  <a:schemeClr val="bg1"/>
                </a:solidFill>
              </a:rPr>
              <a:t> takes in a </a:t>
            </a:r>
            <a:r>
              <a:rPr lang="en-GB" i="1" dirty="0" err="1">
                <a:solidFill>
                  <a:schemeClr val="bg1"/>
                </a:solidFill>
              </a:rPr>
              <a:t>src</a:t>
            </a:r>
            <a:r>
              <a:rPr lang="en-GB" dirty="0">
                <a:solidFill>
                  <a:schemeClr val="bg1"/>
                </a:solidFill>
              </a:rPr>
              <a:t> and </a:t>
            </a:r>
            <a:r>
              <a:rPr lang="en-GB" i="1" dirty="0">
                <a:solidFill>
                  <a:schemeClr val="bg1"/>
                </a:solidFill>
              </a:rPr>
              <a:t>destination</a:t>
            </a:r>
            <a:r>
              <a:rPr lang="en-GB" dirty="0">
                <a:solidFill>
                  <a:schemeClr val="bg1"/>
                </a:solidFill>
              </a:rPr>
              <a:t>. It only lets you copy in a local file or directory from your host (the machine building the Docker image) into the Docker image itself.</a:t>
            </a:r>
          </a:p>
          <a:p>
            <a:endParaRPr lang="en-GB" dirty="0">
              <a:solidFill>
                <a:schemeClr val="bg1"/>
              </a:solidFill>
            </a:endParaRPr>
          </a:p>
          <a:p>
            <a:r>
              <a:rPr lang="en-GB" dirty="0">
                <a:solidFill>
                  <a:schemeClr val="accent2"/>
                </a:solidFill>
              </a:rPr>
              <a:t>ADD</a:t>
            </a:r>
            <a:r>
              <a:rPr lang="en-GB" dirty="0">
                <a:solidFill>
                  <a:schemeClr val="bg1"/>
                </a:solidFill>
              </a:rPr>
              <a:t> lets you do that too, but it also supports 2 other sources. First, you can use a URL instead of a local file / directory. Secondly, you can extract a tar file from the source directly into the destination.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r>
              <a:rPr lang="en-GB" dirty="0">
                <a:solidFill>
                  <a:schemeClr val="bg1"/>
                </a:solidFill>
              </a:rPr>
              <a:t>7. Use </a:t>
            </a:r>
            <a:r>
              <a:rPr lang="en-GB" dirty="0">
                <a:solidFill>
                  <a:schemeClr val="accent2"/>
                </a:solidFill>
              </a:rPr>
              <a:t>COPY</a:t>
            </a:r>
            <a:r>
              <a:rPr lang="en-GB" dirty="0">
                <a:solidFill>
                  <a:schemeClr val="bg1"/>
                </a:solidFill>
              </a:rPr>
              <a:t> instead of </a:t>
            </a:r>
            <a:r>
              <a:rPr lang="en-GB" dirty="0">
                <a:solidFill>
                  <a:schemeClr val="accent2"/>
                </a:solidFill>
              </a:rPr>
              <a:t>ADD</a:t>
            </a:r>
          </a:p>
        </p:txBody>
      </p:sp>
    </p:spTree>
    <p:extLst>
      <p:ext uri="{BB962C8B-B14F-4D97-AF65-F5344CB8AC3E}">
        <p14:creationId xmlns:p14="http://schemas.microsoft.com/office/powerpoint/2010/main" val="38781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elf, book, indoor, room&#10;&#10;Description automatically generated">
            <a:extLst>
              <a:ext uri="{FF2B5EF4-FFF2-40B4-BE49-F238E27FC236}">
                <a16:creationId xmlns:a16="http://schemas.microsoft.com/office/drawing/2014/main" id="{00BBC5F2-2FD9-344A-9AFA-72AD63DDC4CF}"/>
              </a:ext>
            </a:extLst>
          </p:cNvPr>
          <p:cNvPicPr>
            <a:picLocks noChangeAspect="1"/>
          </p:cNvPicPr>
          <p:nvPr/>
        </p:nvPicPr>
        <p:blipFill rotWithShape="1">
          <a:blip r:embed="rId2">
            <a:alphaModFix amt="50000"/>
          </a:blip>
          <a:srcRect t="2868" b="8549"/>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Application </a:t>
            </a:r>
            <a:r>
              <a:rPr lang="pl-PL">
                <a:solidFill>
                  <a:srgbClr val="FFFFFF"/>
                </a:solidFill>
                <a:latin typeface="Roboto Medium" panose="02000000000000000000" pitchFamily="2" charset="0"/>
                <a:ea typeface="Roboto Medium" panose="02000000000000000000" pitchFamily="2" charset="0"/>
              </a:rPr>
              <a:t>Configuration</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2191557430"/>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lnSpcReduction="10000"/>
          </a:bodyPr>
          <a:lstStyle/>
          <a:p>
            <a:pPr fontAlgn="base">
              <a:buClr>
                <a:schemeClr val="accent1"/>
              </a:buClr>
            </a:pPr>
            <a:r>
              <a:rPr lang="pl-PL" sz="3200" dirty="0">
                <a:solidFill>
                  <a:schemeClr val="bg1"/>
                </a:solidFill>
              </a:rPr>
              <a:t>Do not </a:t>
            </a:r>
            <a:r>
              <a:rPr lang="pl-PL" sz="3200" dirty="0" err="1">
                <a:solidFill>
                  <a:schemeClr val="bg1"/>
                </a:solidFill>
              </a:rPr>
              <a:t>hardcode</a:t>
            </a:r>
            <a:r>
              <a:rPr lang="pl-PL" sz="3200" dirty="0">
                <a:solidFill>
                  <a:schemeClr val="bg1"/>
                </a:solidFill>
              </a:rPr>
              <a:t> </a:t>
            </a:r>
            <a:r>
              <a:rPr lang="pl-PL" sz="3200" dirty="0" err="1">
                <a:solidFill>
                  <a:schemeClr val="bg1"/>
                </a:solidFill>
              </a:rPr>
              <a:t>configuration</a:t>
            </a:r>
            <a:r>
              <a:rPr lang="pl-PL" sz="3200" dirty="0">
                <a:solidFill>
                  <a:schemeClr val="bg1"/>
                </a:solidFill>
              </a:rPr>
              <a:t> in </a:t>
            </a:r>
            <a:r>
              <a:rPr lang="pl-PL" sz="3200" dirty="0" err="1">
                <a:solidFill>
                  <a:schemeClr val="bg1"/>
                </a:solidFill>
              </a:rPr>
              <a:t>Dockerfile</a:t>
            </a:r>
            <a:r>
              <a:rPr lang="pl-PL" sz="3200" dirty="0">
                <a:solidFill>
                  <a:schemeClr val="bg1"/>
                </a:solidFill>
              </a:rPr>
              <a:t>!!!</a:t>
            </a:r>
          </a:p>
          <a:p>
            <a:pPr fontAlgn="base">
              <a:buClr>
                <a:schemeClr val="accent1"/>
              </a:buClr>
            </a:pPr>
            <a:r>
              <a:rPr lang="pl-PL" sz="3200" dirty="0">
                <a:solidFill>
                  <a:schemeClr val="bg1"/>
                </a:solidFill>
              </a:rPr>
              <a:t>Do not </a:t>
            </a:r>
            <a:r>
              <a:rPr lang="pl-PL" sz="3200" dirty="0" err="1">
                <a:solidFill>
                  <a:schemeClr val="bg1"/>
                </a:solidFill>
              </a:rPr>
              <a:t>put</a:t>
            </a:r>
            <a:r>
              <a:rPr lang="pl-PL" sz="3200" dirty="0">
                <a:solidFill>
                  <a:schemeClr val="bg1"/>
                </a:solidFill>
              </a:rPr>
              <a:t> </a:t>
            </a:r>
            <a:r>
              <a:rPr lang="pl-PL" sz="3200" dirty="0" err="1">
                <a:solidFill>
                  <a:schemeClr val="bg1"/>
                </a:solidFill>
              </a:rPr>
              <a:t>configuration</a:t>
            </a:r>
            <a:r>
              <a:rPr lang="pl-PL" sz="3200" dirty="0">
                <a:solidFill>
                  <a:schemeClr val="bg1"/>
                </a:solidFill>
              </a:rPr>
              <a:t> </a:t>
            </a:r>
            <a:r>
              <a:rPr lang="pl-PL" sz="3200" dirty="0" err="1">
                <a:solidFill>
                  <a:schemeClr val="bg1"/>
                </a:solidFill>
              </a:rPr>
              <a:t>files</a:t>
            </a:r>
            <a:r>
              <a:rPr lang="pl-PL" sz="3200" dirty="0">
                <a:solidFill>
                  <a:schemeClr val="bg1"/>
                </a:solidFill>
              </a:rPr>
              <a:t> in </a:t>
            </a:r>
            <a:r>
              <a:rPr lang="pl-PL" sz="3200" dirty="0" err="1">
                <a:solidFill>
                  <a:schemeClr val="bg1"/>
                </a:solidFill>
              </a:rPr>
              <a:t>your</a:t>
            </a:r>
            <a:r>
              <a:rPr lang="pl-PL" sz="3200" dirty="0">
                <a:solidFill>
                  <a:schemeClr val="bg1"/>
                </a:solidFill>
              </a:rPr>
              <a:t> Docker </a:t>
            </a:r>
            <a:r>
              <a:rPr lang="pl-PL" sz="3200" dirty="0" err="1">
                <a:solidFill>
                  <a:schemeClr val="bg1"/>
                </a:solidFill>
              </a:rPr>
              <a:t>directly</a:t>
            </a:r>
            <a:endParaRPr lang="pl-PL" sz="3200" dirty="0">
              <a:solidFill>
                <a:schemeClr val="bg1"/>
              </a:solidFill>
            </a:endParaRPr>
          </a:p>
          <a:p>
            <a:pPr fontAlgn="base">
              <a:buClr>
                <a:schemeClr val="accent1"/>
              </a:buClr>
            </a:pPr>
            <a:r>
              <a:rPr lang="pl-PL" sz="3200" dirty="0">
                <a:solidFill>
                  <a:schemeClr val="bg1"/>
                </a:solidFill>
              </a:rPr>
              <a:t>It </a:t>
            </a:r>
            <a:r>
              <a:rPr lang="pl-PL" sz="3200" dirty="0" err="1">
                <a:solidFill>
                  <a:schemeClr val="bg1"/>
                </a:solidFill>
              </a:rPr>
              <a:t>violates</a:t>
            </a:r>
            <a:r>
              <a:rPr lang="pl-PL" sz="3200" dirty="0">
                <a:solidFill>
                  <a:schemeClr val="bg1"/>
                </a:solidFill>
              </a:rPr>
              <a:t> 12 </a:t>
            </a:r>
            <a:r>
              <a:rPr lang="pl-PL" sz="3200" dirty="0" err="1">
                <a:solidFill>
                  <a:schemeClr val="bg1"/>
                </a:solidFill>
              </a:rPr>
              <a:t>Factor</a:t>
            </a:r>
            <a:r>
              <a:rPr lang="pl-PL" sz="3200" dirty="0">
                <a:solidFill>
                  <a:schemeClr val="bg1"/>
                </a:solidFill>
              </a:rPr>
              <a:t> </a:t>
            </a:r>
            <a:r>
              <a:rPr lang="pl-PL" sz="3200" dirty="0" err="1">
                <a:solidFill>
                  <a:schemeClr val="bg1"/>
                </a:solidFill>
              </a:rPr>
              <a:t>app</a:t>
            </a:r>
            <a:r>
              <a:rPr lang="pl-PL" sz="3200" dirty="0">
                <a:solidFill>
                  <a:schemeClr val="bg1"/>
                </a:solidFill>
              </a:rPr>
              <a:t> - </a:t>
            </a:r>
            <a:r>
              <a:rPr lang="en-GB" sz="3200" dirty="0">
                <a:solidFill>
                  <a:schemeClr val="accent2"/>
                </a:solidFill>
                <a:hlinkClick r:id="rId2">
                  <a:extLst>
                    <a:ext uri="{A12FA001-AC4F-418D-AE19-62706E023703}">
                      <ahyp:hlinkClr xmlns:ahyp="http://schemas.microsoft.com/office/drawing/2018/hyperlinkcolor" val="tx"/>
                    </a:ext>
                  </a:extLst>
                </a:hlinkClick>
              </a:rPr>
              <a:t>https://12factor.net/</a:t>
            </a:r>
            <a:endParaRPr lang="en-GB" sz="3200" dirty="0">
              <a:solidFill>
                <a:schemeClr val="accent2"/>
              </a:solidFill>
            </a:endParaRPr>
          </a:p>
          <a:p>
            <a:pPr fontAlgn="base">
              <a:buClr>
                <a:schemeClr val="accent1"/>
              </a:buClr>
            </a:pPr>
            <a:r>
              <a:rPr lang="pl-PL" sz="3200" dirty="0">
                <a:solidFill>
                  <a:schemeClr val="bg1"/>
                </a:solidFill>
              </a:rPr>
              <a:t>Security problem</a:t>
            </a:r>
          </a:p>
          <a:p>
            <a:pPr fontAlgn="base">
              <a:buClr>
                <a:schemeClr val="accent1"/>
              </a:buClr>
            </a:pPr>
            <a:endParaRPr lang="pl-PL" sz="3200" dirty="0">
              <a:solidFill>
                <a:schemeClr val="bg1"/>
              </a:solidFill>
            </a:endParaRPr>
          </a:p>
          <a:p>
            <a:pPr fontAlgn="base">
              <a:buClr>
                <a:schemeClr val="accent1"/>
              </a:buClr>
            </a:pPr>
            <a:endParaRPr lang="pl-PL" sz="3200" dirty="0">
              <a:solidFill>
                <a:schemeClr val="bg1"/>
              </a:solidFill>
            </a:endParaRPr>
          </a:p>
          <a:p>
            <a:pPr fontAlgn="base">
              <a:buClr>
                <a:schemeClr val="accent1"/>
              </a:buClr>
            </a:pPr>
            <a:r>
              <a:rPr lang="pl-PL" sz="3200" dirty="0" err="1">
                <a:solidFill>
                  <a:schemeClr val="bg1"/>
                </a:solidFill>
              </a:rPr>
              <a:t>Use</a:t>
            </a:r>
            <a:r>
              <a:rPr lang="pl-PL" sz="3200" dirty="0">
                <a:solidFill>
                  <a:schemeClr val="bg1"/>
                </a:solidFill>
              </a:rPr>
              <a:t> ENV </a:t>
            </a:r>
            <a:r>
              <a:rPr lang="pl-PL" sz="3200" dirty="0" err="1">
                <a:solidFill>
                  <a:schemeClr val="bg1"/>
                </a:solidFill>
              </a:rPr>
              <a:t>variables</a:t>
            </a:r>
            <a:endParaRPr lang="pl-PL" sz="3200" dirty="0">
              <a:solidFill>
                <a:schemeClr val="bg1"/>
              </a:solidFill>
            </a:endParaRPr>
          </a:p>
          <a:p>
            <a:pPr fontAlgn="base">
              <a:buClr>
                <a:schemeClr val="accent1"/>
              </a:buClr>
            </a:pPr>
            <a:r>
              <a:rPr lang="pl-PL" sz="3200" dirty="0">
                <a:solidFill>
                  <a:schemeClr val="bg1"/>
                </a:solidFill>
              </a:rPr>
              <a:t>Mount </a:t>
            </a:r>
            <a:r>
              <a:rPr lang="pl-PL" sz="3200" dirty="0" err="1">
                <a:solidFill>
                  <a:schemeClr val="bg1"/>
                </a:solidFill>
              </a:rPr>
              <a:t>volume</a:t>
            </a:r>
            <a:r>
              <a:rPr lang="pl-PL" sz="3200" dirty="0">
                <a:solidFill>
                  <a:schemeClr val="bg1"/>
                </a:solidFill>
              </a:rPr>
              <a:t> with </a:t>
            </a:r>
            <a:r>
              <a:rPr lang="pl-PL" sz="3200" dirty="0" err="1">
                <a:solidFill>
                  <a:schemeClr val="bg1"/>
                </a:solidFill>
              </a:rPr>
              <a:t>configuration</a:t>
            </a:r>
            <a:r>
              <a:rPr lang="pl-PL" sz="3200" dirty="0">
                <a:solidFill>
                  <a:schemeClr val="bg1"/>
                </a:solidFill>
              </a:rPr>
              <a:t> file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Application </a:t>
            </a:r>
            <a:r>
              <a:rPr lang="pl-PL" dirty="0" err="1">
                <a:solidFill>
                  <a:schemeClr val="bg1"/>
                </a:solidFill>
                <a:ea typeface="Roboto" panose="02000000000000000000" pitchFamily="2" charset="0"/>
              </a:rPr>
              <a:t>Configuration</a:t>
            </a:r>
            <a:r>
              <a:rPr lang="pl-PL" dirty="0">
                <a:solidFill>
                  <a:schemeClr val="bg1"/>
                </a:solidFill>
                <a:ea typeface="Roboto" panose="02000000000000000000" pitchFamily="2" charset="0"/>
              </a:rPr>
              <a:t> in Docker</a:t>
            </a:r>
          </a:p>
        </p:txBody>
      </p:sp>
    </p:spTree>
    <p:extLst>
      <p:ext uri="{BB962C8B-B14F-4D97-AF65-F5344CB8AC3E}">
        <p14:creationId xmlns:p14="http://schemas.microsoft.com/office/powerpoint/2010/main" val="315278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pPr>
              <a:buClr>
                <a:schemeClr val="accent1"/>
              </a:buClr>
            </a:pPr>
            <a:endParaRPr lang="en-US" sz="4000" dirty="0">
              <a:solidFill>
                <a:schemeClr val="bg1"/>
              </a:solidFill>
            </a:endParaRPr>
          </a:p>
          <a:p>
            <a:pPr>
              <a:buClr>
                <a:schemeClr val="accent1"/>
              </a:buClr>
            </a:pPr>
            <a:r>
              <a:rPr lang="en-US" sz="4000" dirty="0">
                <a:solidFill>
                  <a:schemeClr val="bg1"/>
                </a:solidFill>
              </a:rPr>
              <a:t>Users Service</a:t>
            </a:r>
          </a:p>
          <a:p>
            <a:pPr>
              <a:buClr>
                <a:schemeClr val="accent1"/>
              </a:buClr>
            </a:pPr>
            <a:r>
              <a:rPr lang="en-US" sz="4000" dirty="0">
                <a:solidFill>
                  <a:schemeClr val="bg1"/>
                </a:solidFill>
              </a:rPr>
              <a:t>REST API</a:t>
            </a:r>
          </a:p>
          <a:p>
            <a:pPr>
              <a:buClr>
                <a:schemeClr val="accent1"/>
              </a:buClr>
            </a:pPr>
            <a:r>
              <a:rPr lang="en-US" sz="4000" dirty="0">
                <a:solidFill>
                  <a:schemeClr val="bg1"/>
                </a:solidFill>
              </a:rPr>
              <a:t>Storage: MySQL</a:t>
            </a:r>
          </a:p>
          <a:p>
            <a:pPr>
              <a:buClr>
                <a:schemeClr val="accent1"/>
              </a:buClr>
            </a:pPr>
            <a:endParaRPr lang="en-US" sz="4000" dirty="0">
              <a:solidFill>
                <a:schemeClr val="bg1"/>
              </a:solidFill>
            </a:endParaRPr>
          </a:p>
          <a:p>
            <a:pPr>
              <a:buClr>
                <a:schemeClr val="accent1"/>
              </a:buClr>
            </a:pPr>
            <a:endParaRPr lang="en-US" sz="4000" dirty="0">
              <a:solidFill>
                <a:schemeClr val="bg1"/>
              </a:solidFill>
            </a:endParaRPr>
          </a:p>
          <a:p>
            <a:pPr>
              <a:buClr>
                <a:schemeClr val="accent1"/>
              </a:buClr>
            </a:pPr>
            <a:endParaRPr lang="en-US" sz="4000" dirty="0">
              <a:solidFill>
                <a:schemeClr val="bg1"/>
              </a:solidFill>
            </a:endParaRPr>
          </a:p>
          <a:p>
            <a:pPr>
              <a:buClr>
                <a:schemeClr val="accent1"/>
              </a:buClr>
            </a:pPr>
            <a:endParaRPr lang="en-US" sz="4000" dirty="0">
              <a:solidFill>
                <a:schemeClr val="bg1"/>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Users</a:t>
            </a:r>
            <a:r>
              <a:rPr lang="pl-PL" dirty="0">
                <a:solidFill>
                  <a:schemeClr val="bg1"/>
                </a:solidFill>
                <a:ea typeface="Roboto" panose="02000000000000000000" pitchFamily="2" charset="0"/>
              </a:rPr>
              <a:t> Application</a:t>
            </a:r>
          </a:p>
        </p:txBody>
      </p:sp>
    </p:spTree>
    <p:extLst>
      <p:ext uri="{BB962C8B-B14F-4D97-AF65-F5344CB8AC3E}">
        <p14:creationId xmlns:p14="http://schemas.microsoft.com/office/powerpoint/2010/main" val="1578962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pl-PL" sz="3200" dirty="0" err="1">
                <a:solidFill>
                  <a:schemeClr val="bg1"/>
                </a:solidFill>
              </a:rPr>
              <a:t>Put</a:t>
            </a:r>
            <a:r>
              <a:rPr lang="pl-PL" sz="3200" dirty="0">
                <a:solidFill>
                  <a:schemeClr val="bg1"/>
                </a:solidFill>
              </a:rPr>
              <a:t> ENV </a:t>
            </a:r>
            <a:r>
              <a:rPr lang="pl-PL" sz="3200" dirty="0" err="1">
                <a:solidFill>
                  <a:schemeClr val="bg1"/>
                </a:solidFill>
              </a:rPr>
              <a:t>variable</a:t>
            </a:r>
            <a:r>
              <a:rPr lang="pl-PL" sz="3200" dirty="0">
                <a:solidFill>
                  <a:schemeClr val="bg1"/>
                </a:solidFill>
              </a:rPr>
              <a:t> </a:t>
            </a:r>
            <a:r>
              <a:rPr lang="pl-PL" sz="3200" dirty="0" err="1">
                <a:solidFill>
                  <a:schemeClr val="bg1"/>
                </a:solidFill>
              </a:rPr>
              <a:t>directly</a:t>
            </a:r>
            <a:r>
              <a:rPr lang="pl-PL" sz="3200" dirty="0">
                <a:solidFill>
                  <a:schemeClr val="bg1"/>
                </a:solidFill>
              </a:rPr>
              <a:t> in </a:t>
            </a:r>
            <a:r>
              <a:rPr lang="pl-PL" sz="3200" dirty="0" err="1">
                <a:solidFill>
                  <a:schemeClr val="bg1"/>
                </a:solidFill>
              </a:rPr>
              <a:t>Dockerfile</a:t>
            </a:r>
            <a:endParaRPr lang="pl-PL" sz="3200" dirty="0">
              <a:solidFill>
                <a:schemeClr val="bg1"/>
              </a:solidFill>
            </a:endParaRPr>
          </a:p>
          <a:p>
            <a:pPr marL="0" indent="0" fontAlgn="base">
              <a:buClr>
                <a:schemeClr val="accent1"/>
              </a:buClr>
              <a:buNone/>
            </a:pPr>
            <a:endParaRPr lang="pl-PL"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Application </a:t>
            </a:r>
            <a:r>
              <a:rPr lang="pl-PL" dirty="0" err="1">
                <a:solidFill>
                  <a:schemeClr val="bg1"/>
                </a:solidFill>
                <a:ea typeface="Roboto" panose="02000000000000000000" pitchFamily="2" charset="0"/>
              </a:rPr>
              <a:t>Configuration</a:t>
            </a:r>
            <a:r>
              <a:rPr lang="pl-PL" dirty="0">
                <a:solidFill>
                  <a:schemeClr val="bg1"/>
                </a:solidFill>
                <a:ea typeface="Roboto" panose="02000000000000000000" pitchFamily="2" charset="0"/>
              </a:rPr>
              <a:t> in Docker</a:t>
            </a:r>
          </a:p>
        </p:txBody>
      </p:sp>
      <p:sp>
        <p:nvSpPr>
          <p:cNvPr id="4" name="TextBox 3">
            <a:extLst>
              <a:ext uri="{FF2B5EF4-FFF2-40B4-BE49-F238E27FC236}">
                <a16:creationId xmlns:a16="http://schemas.microsoft.com/office/drawing/2014/main" id="{4733809E-96F4-5B4B-B466-075515FBB709}"/>
              </a:ext>
            </a:extLst>
          </p:cNvPr>
          <p:cNvSpPr txBox="1"/>
          <p:nvPr/>
        </p:nvSpPr>
        <p:spPr>
          <a:xfrm>
            <a:off x="850727" y="2602798"/>
            <a:ext cx="10515599" cy="3170099"/>
          </a:xfrm>
          <a:prstGeom prst="rect">
            <a:avLst/>
          </a:prstGeom>
          <a:solidFill>
            <a:srgbClr val="424242"/>
          </a:solidFill>
        </p:spPr>
        <p:txBody>
          <a:bodyPr wrap="square" rtlCol="0">
            <a:spAutoFit/>
          </a:bodyPr>
          <a:lstStyle/>
          <a:p>
            <a:r>
              <a:rPr lang="en-GB" sz="2000" dirty="0">
                <a:solidFill>
                  <a:srgbClr val="569CD6"/>
                </a:solidFill>
                <a:latin typeface="Menlo" panose="020B0609030804020204" pitchFamily="49" charset="0"/>
              </a:rPr>
              <a:t>FROM</a:t>
            </a:r>
            <a:r>
              <a:rPr lang="en-GB" sz="2000" dirty="0">
                <a:solidFill>
                  <a:srgbClr val="D4D4D4"/>
                </a:solidFill>
                <a:latin typeface="Menlo" panose="020B0609030804020204" pitchFamily="49" charset="0"/>
              </a:rPr>
              <a:t> alpine:3.11.3</a:t>
            </a:r>
          </a:p>
          <a:p>
            <a:br>
              <a:rPr lang="en-GB" sz="2000" dirty="0">
                <a:solidFill>
                  <a:srgbClr val="D4D4D4"/>
                </a:solidFill>
                <a:latin typeface="Menlo" panose="020B0609030804020204" pitchFamily="49" charset="0"/>
              </a:rPr>
            </a:br>
            <a:r>
              <a:rPr lang="en-GB" sz="2000" dirty="0">
                <a:solidFill>
                  <a:srgbClr val="6A9955"/>
                </a:solidFill>
                <a:latin typeface="Menlo" panose="020B0609030804020204" pitchFamily="49" charset="0"/>
              </a:rPr>
              <a:t># Application Configuration</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ENV</a:t>
            </a:r>
            <a:r>
              <a:rPr lang="en-GB" sz="2000" dirty="0">
                <a:solidFill>
                  <a:srgbClr val="D4D4D4"/>
                </a:solidFill>
                <a:latin typeface="Menlo" panose="020B0609030804020204" pitchFamily="49" charset="0"/>
              </a:rPr>
              <a:t> HTTP_PORT=</a:t>
            </a:r>
            <a:r>
              <a:rPr lang="en-GB" sz="2000" dirty="0">
                <a:solidFill>
                  <a:srgbClr val="CE9178"/>
                </a:solidFill>
                <a:latin typeface="Menlo" panose="020B0609030804020204" pitchFamily="49" charset="0"/>
              </a:rPr>
              <a:t>"8080"</a:t>
            </a:r>
            <a:endParaRPr lang="en-GB" sz="2000" dirty="0">
              <a:solidFill>
                <a:srgbClr val="D4D4D4"/>
              </a:solidFill>
              <a:latin typeface="Menlo" panose="020B0609030804020204" pitchFamily="49" charset="0"/>
            </a:endParaRPr>
          </a:p>
          <a:p>
            <a:br>
              <a:rPr lang="en-GB" sz="2000" dirty="0">
                <a:solidFill>
                  <a:srgbClr val="D4D4D4"/>
                </a:solidFill>
                <a:latin typeface="Menlo" panose="020B0609030804020204" pitchFamily="49" charset="0"/>
              </a:rPr>
            </a:br>
            <a:r>
              <a:rPr lang="en-GB" sz="2000" dirty="0">
                <a:solidFill>
                  <a:srgbClr val="6A9955"/>
                </a:solidFill>
                <a:latin typeface="Menlo" panose="020B0609030804020204" pitchFamily="49" charset="0"/>
              </a:rPr>
              <a:t># Copy binary</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COPY</a:t>
            </a:r>
            <a:r>
              <a:rPr lang="en-GB" sz="2000" dirty="0">
                <a:solidFill>
                  <a:srgbClr val="D4D4D4"/>
                </a:solidFill>
                <a:latin typeface="Menlo" panose="020B0609030804020204" pitchFamily="49" charset="0"/>
              </a:rPr>
              <a:t> app /</a:t>
            </a:r>
            <a:r>
              <a:rPr lang="en-GB" sz="2000" dirty="0" err="1">
                <a:solidFill>
                  <a:srgbClr val="D4D4D4"/>
                </a:solidFill>
                <a:latin typeface="Menlo" panose="020B0609030804020204" pitchFamily="49" charset="0"/>
              </a:rPr>
              <a:t>usr</a:t>
            </a:r>
            <a:r>
              <a:rPr lang="en-GB" sz="2000" dirty="0">
                <a:solidFill>
                  <a:srgbClr val="D4D4D4"/>
                </a:solidFill>
                <a:latin typeface="Menlo" panose="020B0609030804020204" pitchFamily="49" charset="0"/>
              </a:rPr>
              <a:t>/local/bin/app</a:t>
            </a:r>
          </a:p>
          <a:p>
            <a:br>
              <a:rPr lang="en-GB" sz="2000" dirty="0">
                <a:solidFill>
                  <a:srgbClr val="D4D4D4"/>
                </a:solidFill>
                <a:latin typeface="Menlo" panose="020B0609030804020204" pitchFamily="49" charset="0"/>
              </a:rPr>
            </a:br>
            <a:r>
              <a:rPr lang="en-GB" sz="2000" dirty="0">
                <a:solidFill>
                  <a:srgbClr val="6A9955"/>
                </a:solidFill>
                <a:latin typeface="Menlo" panose="020B0609030804020204" pitchFamily="49" charset="0"/>
              </a:rPr>
              <a:t># Exec</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CMD</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"app"</a:t>
            </a:r>
            <a:r>
              <a:rPr lang="en-GB" sz="2000" dirty="0">
                <a:solidFill>
                  <a:srgbClr val="D4D4D4"/>
                </a:solidFill>
                <a:latin typeface="Menlo" panose="020B0609030804020204" pitchFamily="49" charset="0"/>
              </a:rPr>
              <a:t>]</a:t>
            </a:r>
          </a:p>
        </p:txBody>
      </p:sp>
      <p:sp>
        <p:nvSpPr>
          <p:cNvPr id="6" name="TextBox 5">
            <a:extLst>
              <a:ext uri="{FF2B5EF4-FFF2-40B4-BE49-F238E27FC236}">
                <a16:creationId xmlns:a16="http://schemas.microsoft.com/office/drawing/2014/main" id="{70A46CB4-6B59-6345-9B5A-3B8DA68A8910}"/>
              </a:ext>
            </a:extLst>
          </p:cNvPr>
          <p:cNvSpPr txBox="1"/>
          <p:nvPr/>
        </p:nvSpPr>
        <p:spPr>
          <a:xfrm>
            <a:off x="850726" y="6128080"/>
            <a:ext cx="9237141" cy="523220"/>
          </a:xfrm>
          <a:prstGeom prst="rect">
            <a:avLst/>
          </a:prstGeom>
          <a:solidFill>
            <a:srgbClr val="424242"/>
          </a:solidFill>
        </p:spPr>
        <p:txBody>
          <a:bodyPr wrap="square" rtlCol="0">
            <a:spAutoFit/>
          </a:bodyPr>
          <a:lstStyle/>
          <a:p>
            <a:r>
              <a:rPr lang="en-US" sz="2800" dirty="0">
                <a:solidFill>
                  <a:srgbClr val="00B050"/>
                </a:solidFill>
              </a:rPr>
              <a:t>$</a:t>
            </a:r>
            <a:r>
              <a:rPr lang="en-US" sz="2800" dirty="0"/>
              <a:t> </a:t>
            </a:r>
            <a:r>
              <a:rPr lang="en-US" sz="2800" dirty="0">
                <a:solidFill>
                  <a:schemeClr val="bg1"/>
                </a:solidFill>
              </a:rPr>
              <a:t>docker run –e HTTP_PORT=“8090” app:1.0</a:t>
            </a:r>
          </a:p>
        </p:txBody>
      </p:sp>
    </p:spTree>
    <p:extLst>
      <p:ext uri="{BB962C8B-B14F-4D97-AF65-F5344CB8AC3E}">
        <p14:creationId xmlns:p14="http://schemas.microsoft.com/office/powerpoint/2010/main" val="26088313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pl-PL" sz="3200" dirty="0" err="1">
                <a:solidFill>
                  <a:schemeClr val="bg1"/>
                </a:solidFill>
              </a:rPr>
              <a:t>Put</a:t>
            </a:r>
            <a:r>
              <a:rPr lang="pl-PL" sz="3200" dirty="0">
                <a:solidFill>
                  <a:schemeClr val="bg1"/>
                </a:solidFill>
              </a:rPr>
              <a:t> </a:t>
            </a:r>
            <a:r>
              <a:rPr lang="pl-PL" sz="3200" dirty="0" err="1">
                <a:solidFill>
                  <a:schemeClr val="bg1"/>
                </a:solidFill>
              </a:rPr>
              <a:t>config</a:t>
            </a:r>
            <a:r>
              <a:rPr lang="pl-PL" sz="3200" dirty="0">
                <a:solidFill>
                  <a:schemeClr val="bg1"/>
                </a:solidFill>
              </a:rPr>
              <a:t> </a:t>
            </a:r>
            <a:r>
              <a:rPr lang="pl-PL" sz="3200" dirty="0" err="1">
                <a:solidFill>
                  <a:schemeClr val="bg1"/>
                </a:solidFill>
              </a:rPr>
              <a:t>values</a:t>
            </a:r>
            <a:r>
              <a:rPr lang="pl-PL" sz="3200" dirty="0">
                <a:solidFill>
                  <a:schemeClr val="bg1"/>
                </a:solidFill>
              </a:rPr>
              <a:t> in file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Application </a:t>
            </a:r>
            <a:r>
              <a:rPr lang="pl-PL" dirty="0" err="1">
                <a:solidFill>
                  <a:schemeClr val="bg1"/>
                </a:solidFill>
                <a:ea typeface="Roboto" panose="02000000000000000000" pitchFamily="2" charset="0"/>
              </a:rPr>
              <a:t>Configuration</a:t>
            </a:r>
            <a:r>
              <a:rPr lang="pl-PL" dirty="0">
                <a:solidFill>
                  <a:schemeClr val="bg1"/>
                </a:solidFill>
                <a:ea typeface="Roboto" panose="02000000000000000000" pitchFamily="2" charset="0"/>
              </a:rPr>
              <a:t> in Docker</a:t>
            </a:r>
          </a:p>
        </p:txBody>
      </p:sp>
      <p:sp>
        <p:nvSpPr>
          <p:cNvPr id="4" name="TextBox 3">
            <a:extLst>
              <a:ext uri="{FF2B5EF4-FFF2-40B4-BE49-F238E27FC236}">
                <a16:creationId xmlns:a16="http://schemas.microsoft.com/office/drawing/2014/main" id="{4733809E-96F4-5B4B-B466-075515FBB709}"/>
              </a:ext>
            </a:extLst>
          </p:cNvPr>
          <p:cNvSpPr txBox="1"/>
          <p:nvPr/>
        </p:nvSpPr>
        <p:spPr>
          <a:xfrm>
            <a:off x="850727" y="2403718"/>
            <a:ext cx="10515599" cy="3170099"/>
          </a:xfrm>
          <a:prstGeom prst="rect">
            <a:avLst/>
          </a:prstGeom>
          <a:solidFill>
            <a:srgbClr val="424242"/>
          </a:solidFill>
        </p:spPr>
        <p:txBody>
          <a:bodyPr wrap="square" rtlCol="0">
            <a:spAutoFit/>
          </a:bodyPr>
          <a:lstStyle/>
          <a:p>
            <a:r>
              <a:rPr lang="en-GB" sz="2000" dirty="0">
                <a:solidFill>
                  <a:srgbClr val="569CD6"/>
                </a:solidFill>
                <a:latin typeface="Menlo" panose="020B0609030804020204" pitchFamily="49" charset="0"/>
              </a:rPr>
              <a:t>FROM</a:t>
            </a:r>
            <a:r>
              <a:rPr lang="en-GB" sz="2000" dirty="0">
                <a:solidFill>
                  <a:srgbClr val="D4D4D4"/>
                </a:solidFill>
                <a:latin typeface="Menlo" panose="020B0609030804020204" pitchFamily="49" charset="0"/>
              </a:rPr>
              <a:t> alpine:3.11.3</a:t>
            </a:r>
          </a:p>
          <a:p>
            <a:br>
              <a:rPr lang="en-GB" sz="2000" dirty="0">
                <a:solidFill>
                  <a:srgbClr val="D4D4D4"/>
                </a:solidFill>
                <a:latin typeface="Menlo" panose="020B0609030804020204" pitchFamily="49" charset="0"/>
              </a:rPr>
            </a:br>
            <a:r>
              <a:rPr lang="en-GB" sz="2000" dirty="0">
                <a:solidFill>
                  <a:srgbClr val="6A9955"/>
                </a:solidFill>
                <a:latin typeface="Menlo" panose="020B0609030804020204" pitchFamily="49" charset="0"/>
              </a:rPr>
              <a:t># Application Configuration</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ENV</a:t>
            </a:r>
            <a:r>
              <a:rPr lang="en-GB" sz="2000" dirty="0">
                <a:solidFill>
                  <a:srgbClr val="D4D4D4"/>
                </a:solidFill>
                <a:latin typeface="Menlo" panose="020B0609030804020204" pitchFamily="49" charset="0"/>
              </a:rPr>
              <a:t> CONFIG_PATH=</a:t>
            </a:r>
            <a:r>
              <a:rPr lang="en-GB" sz="2000" dirty="0">
                <a:solidFill>
                  <a:srgbClr val="CE9178"/>
                </a:solidFill>
                <a:latin typeface="Menlo" panose="020B0609030804020204" pitchFamily="49" charset="0"/>
              </a:rPr>
              <a:t>”/config/</a:t>
            </a:r>
            <a:r>
              <a:rPr lang="en-GB" sz="2000" dirty="0" err="1">
                <a:solidFill>
                  <a:srgbClr val="CE9178"/>
                </a:solidFill>
                <a:latin typeface="Menlo" panose="020B0609030804020204" pitchFamily="49" charset="0"/>
              </a:rPr>
              <a:t>config.toml</a:t>
            </a:r>
            <a:r>
              <a:rPr lang="en-GB" sz="2000" dirty="0">
                <a:solidFill>
                  <a:srgbClr val="CE9178"/>
                </a:solidFill>
                <a:latin typeface="Menlo" panose="020B0609030804020204" pitchFamily="49" charset="0"/>
              </a:rPr>
              <a:t>"</a:t>
            </a:r>
            <a:endParaRPr lang="en-GB" sz="2000" dirty="0">
              <a:solidFill>
                <a:srgbClr val="D4D4D4"/>
              </a:solidFill>
              <a:latin typeface="Menlo" panose="020B0609030804020204" pitchFamily="49" charset="0"/>
            </a:endParaRPr>
          </a:p>
          <a:p>
            <a:br>
              <a:rPr lang="en-GB" sz="2000" dirty="0">
                <a:solidFill>
                  <a:srgbClr val="D4D4D4"/>
                </a:solidFill>
                <a:latin typeface="Menlo" panose="020B0609030804020204" pitchFamily="49" charset="0"/>
              </a:rPr>
            </a:br>
            <a:r>
              <a:rPr lang="en-GB" sz="2000" dirty="0">
                <a:solidFill>
                  <a:srgbClr val="6A9955"/>
                </a:solidFill>
                <a:latin typeface="Menlo" panose="020B0609030804020204" pitchFamily="49" charset="0"/>
              </a:rPr>
              <a:t># Copy binary</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COPY</a:t>
            </a:r>
            <a:r>
              <a:rPr lang="en-GB" sz="2000" dirty="0">
                <a:solidFill>
                  <a:srgbClr val="D4D4D4"/>
                </a:solidFill>
                <a:latin typeface="Menlo" panose="020B0609030804020204" pitchFamily="49" charset="0"/>
              </a:rPr>
              <a:t> app /</a:t>
            </a:r>
            <a:r>
              <a:rPr lang="en-GB" sz="2000" dirty="0" err="1">
                <a:solidFill>
                  <a:srgbClr val="D4D4D4"/>
                </a:solidFill>
                <a:latin typeface="Menlo" panose="020B0609030804020204" pitchFamily="49" charset="0"/>
              </a:rPr>
              <a:t>usr</a:t>
            </a:r>
            <a:r>
              <a:rPr lang="en-GB" sz="2000" dirty="0">
                <a:solidFill>
                  <a:srgbClr val="D4D4D4"/>
                </a:solidFill>
                <a:latin typeface="Menlo" panose="020B0609030804020204" pitchFamily="49" charset="0"/>
              </a:rPr>
              <a:t>/local/bin/app</a:t>
            </a:r>
          </a:p>
          <a:p>
            <a:br>
              <a:rPr lang="en-GB" sz="2000" dirty="0">
                <a:solidFill>
                  <a:srgbClr val="D4D4D4"/>
                </a:solidFill>
                <a:latin typeface="Menlo" panose="020B0609030804020204" pitchFamily="49" charset="0"/>
              </a:rPr>
            </a:br>
            <a:r>
              <a:rPr lang="en-GB" sz="2000" dirty="0">
                <a:solidFill>
                  <a:srgbClr val="6A9955"/>
                </a:solidFill>
                <a:latin typeface="Menlo" panose="020B0609030804020204" pitchFamily="49" charset="0"/>
              </a:rPr>
              <a:t># Exec</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CMD</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"app"</a:t>
            </a:r>
            <a:r>
              <a:rPr lang="en-GB" sz="2000" dirty="0">
                <a:solidFill>
                  <a:srgbClr val="D4D4D4"/>
                </a:solidFill>
                <a:latin typeface="Menlo" panose="020B0609030804020204" pitchFamily="49" charset="0"/>
              </a:rPr>
              <a:t>]</a:t>
            </a:r>
          </a:p>
        </p:txBody>
      </p:sp>
      <p:sp>
        <p:nvSpPr>
          <p:cNvPr id="6" name="TextBox 5">
            <a:extLst>
              <a:ext uri="{FF2B5EF4-FFF2-40B4-BE49-F238E27FC236}">
                <a16:creationId xmlns:a16="http://schemas.microsoft.com/office/drawing/2014/main" id="{0C7F2F04-C2FA-AD44-8327-787B2F34DDC3}"/>
              </a:ext>
            </a:extLst>
          </p:cNvPr>
          <p:cNvSpPr txBox="1"/>
          <p:nvPr/>
        </p:nvSpPr>
        <p:spPr>
          <a:xfrm>
            <a:off x="838200" y="5998081"/>
            <a:ext cx="10503074" cy="461665"/>
          </a:xfrm>
          <a:prstGeom prst="rect">
            <a:avLst/>
          </a:prstGeom>
          <a:solidFill>
            <a:srgbClr val="424242"/>
          </a:solidFill>
        </p:spPr>
        <p:txBody>
          <a:bodyPr wrap="square" rtlCol="0">
            <a:spAutoFit/>
          </a:bodyPr>
          <a:lstStyle/>
          <a:p>
            <a:r>
              <a:rPr lang="en-US" sz="2400" dirty="0">
                <a:solidFill>
                  <a:srgbClr val="00B050"/>
                </a:solidFill>
              </a:rPr>
              <a:t>$</a:t>
            </a:r>
            <a:r>
              <a:rPr lang="en-US" sz="2400" dirty="0"/>
              <a:t> </a:t>
            </a:r>
            <a:r>
              <a:rPr lang="en-GB" sz="2400" dirty="0">
                <a:solidFill>
                  <a:srgbClr val="D4D4D4"/>
                </a:solidFill>
                <a:latin typeface="Menlo" panose="020B0609030804020204" pitchFamily="49" charset="0"/>
              </a:rPr>
              <a:t>docker run -p 8080:8080 -v </a:t>
            </a:r>
            <a:r>
              <a:rPr lang="en-GB" sz="2400" dirty="0">
                <a:solidFill>
                  <a:srgbClr val="9CDCFE"/>
                </a:solidFill>
                <a:latin typeface="Menlo" panose="020B0609030804020204" pitchFamily="49" charset="0"/>
              </a:rPr>
              <a:t>$PWD</a:t>
            </a:r>
            <a:r>
              <a:rPr lang="en-GB" sz="2400" dirty="0">
                <a:solidFill>
                  <a:srgbClr val="D4D4D4"/>
                </a:solidFill>
                <a:latin typeface="Menlo" panose="020B0609030804020204" pitchFamily="49" charset="0"/>
              </a:rPr>
              <a:t>/config:/config app:1.0</a:t>
            </a:r>
          </a:p>
        </p:txBody>
      </p:sp>
    </p:spTree>
    <p:extLst>
      <p:ext uri="{BB962C8B-B14F-4D97-AF65-F5344CB8AC3E}">
        <p14:creationId xmlns:p14="http://schemas.microsoft.com/office/powerpoint/2010/main" val="26836499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pl-PL" sz="3200" dirty="0" err="1">
                <a:solidFill>
                  <a:schemeClr val="bg1"/>
                </a:solidFill>
              </a:rPr>
              <a:t>Put</a:t>
            </a:r>
            <a:r>
              <a:rPr lang="pl-PL" sz="3200" dirty="0">
                <a:solidFill>
                  <a:schemeClr val="bg1"/>
                </a:solidFill>
              </a:rPr>
              <a:t> </a:t>
            </a:r>
            <a:r>
              <a:rPr lang="pl-PL" sz="3200" dirty="0" err="1">
                <a:solidFill>
                  <a:schemeClr val="bg1"/>
                </a:solidFill>
              </a:rPr>
              <a:t>config</a:t>
            </a:r>
            <a:r>
              <a:rPr lang="pl-PL" sz="3200" dirty="0">
                <a:solidFill>
                  <a:schemeClr val="bg1"/>
                </a:solidFill>
              </a:rPr>
              <a:t> in </a:t>
            </a:r>
            <a:r>
              <a:rPr lang="pl-PL" sz="3200" dirty="0" err="1">
                <a:solidFill>
                  <a:schemeClr val="bg1"/>
                </a:solidFill>
              </a:rPr>
              <a:t>ConfigMap</a:t>
            </a:r>
            <a:endParaRPr lang="pl-PL"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ea typeface="Roboto" panose="02000000000000000000" pitchFamily="2" charset="0"/>
              </a:rPr>
              <a:t>Application </a:t>
            </a:r>
            <a:r>
              <a:rPr lang="pl-PL" dirty="0" err="1">
                <a:solidFill>
                  <a:schemeClr val="bg1"/>
                </a:solidFill>
                <a:ea typeface="Roboto" panose="02000000000000000000" pitchFamily="2" charset="0"/>
              </a:rPr>
              <a:t>Configuration</a:t>
            </a:r>
            <a:r>
              <a:rPr lang="pl-PL" dirty="0">
                <a:solidFill>
                  <a:schemeClr val="bg1"/>
                </a:solidFill>
                <a:ea typeface="Roboto" panose="02000000000000000000" pitchFamily="2" charset="0"/>
              </a:rPr>
              <a:t> Docker + K8s</a:t>
            </a:r>
          </a:p>
        </p:txBody>
      </p:sp>
      <p:sp>
        <p:nvSpPr>
          <p:cNvPr id="4" name="TextBox 3">
            <a:extLst>
              <a:ext uri="{FF2B5EF4-FFF2-40B4-BE49-F238E27FC236}">
                <a16:creationId xmlns:a16="http://schemas.microsoft.com/office/drawing/2014/main" id="{4733809E-96F4-5B4B-B466-075515FBB709}"/>
              </a:ext>
            </a:extLst>
          </p:cNvPr>
          <p:cNvSpPr txBox="1"/>
          <p:nvPr/>
        </p:nvSpPr>
        <p:spPr>
          <a:xfrm>
            <a:off x="850727" y="2403718"/>
            <a:ext cx="10515599" cy="4093428"/>
          </a:xfrm>
          <a:prstGeom prst="rect">
            <a:avLst/>
          </a:prstGeom>
          <a:solidFill>
            <a:srgbClr val="424242"/>
          </a:solidFill>
        </p:spPr>
        <p:txBody>
          <a:bodyPr wrap="square" rtlCol="0">
            <a:spAutoFit/>
          </a:bodyPr>
          <a:lstStyle/>
          <a:p>
            <a:r>
              <a:rPr lang="en-GB" sz="2000" dirty="0" err="1">
                <a:solidFill>
                  <a:srgbClr val="569CD6"/>
                </a:solidFill>
                <a:latin typeface="Menlo" panose="020B0609030804020204" pitchFamily="49" charset="0"/>
              </a:rPr>
              <a:t>apiVersion</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v1</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kind</a:t>
            </a:r>
            <a:r>
              <a:rPr lang="en-GB" sz="2000" dirty="0">
                <a:solidFill>
                  <a:srgbClr val="D4D4D4"/>
                </a:solidFill>
                <a:latin typeface="Menlo" panose="020B0609030804020204" pitchFamily="49" charset="0"/>
              </a:rPr>
              <a:t>: </a:t>
            </a:r>
            <a:r>
              <a:rPr lang="en-GB" sz="2000" dirty="0" err="1">
                <a:solidFill>
                  <a:srgbClr val="CE9178"/>
                </a:solidFill>
                <a:latin typeface="Menlo" panose="020B0609030804020204" pitchFamily="49" charset="0"/>
              </a:rPr>
              <a:t>ConfigMap</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metadata</a:t>
            </a:r>
            <a:r>
              <a:rPr lang="en-GB" sz="2000" dirty="0">
                <a:solidFill>
                  <a:srgbClr val="D4D4D4"/>
                </a:solidFill>
                <a:latin typeface="Menlo" panose="020B0609030804020204" pitchFamily="49" charset="0"/>
              </a:rPr>
              <a:t>:</a:t>
            </a:r>
          </a:p>
          <a:p>
            <a:r>
              <a:rPr lang="en-GB" sz="2000" dirty="0">
                <a:solidFill>
                  <a:srgbClr val="569CD6"/>
                </a:solidFill>
                <a:latin typeface="Menlo" panose="020B0609030804020204" pitchFamily="49" charset="0"/>
              </a:rPr>
              <a:t>  name</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app-config</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data</a:t>
            </a:r>
            <a:r>
              <a:rPr lang="en-GB" sz="2000" dirty="0">
                <a:solidFill>
                  <a:srgbClr val="D4D4D4"/>
                </a:solidFill>
                <a:latin typeface="Menlo" panose="020B0609030804020204" pitchFamily="49" charset="0"/>
              </a:rPr>
              <a:t>:</a:t>
            </a:r>
          </a:p>
          <a:p>
            <a:r>
              <a:rPr lang="en-GB" sz="2000" dirty="0">
                <a:solidFill>
                  <a:srgbClr val="6A9955"/>
                </a:solidFill>
                <a:latin typeface="Menlo" panose="020B0609030804020204" pitchFamily="49" charset="0"/>
              </a:rPr>
              <a:t>  # Config could be pair: key-value</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  message</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Hello World!</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  foo</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bar</a:t>
            </a:r>
            <a:endParaRPr lang="en-GB" sz="2000" dirty="0">
              <a:solidFill>
                <a:srgbClr val="D4D4D4"/>
              </a:solidFill>
              <a:latin typeface="Menlo" panose="020B0609030804020204" pitchFamily="49" charset="0"/>
            </a:endParaRPr>
          </a:p>
          <a:p>
            <a:endParaRPr lang="en-GB" sz="2000" dirty="0">
              <a:solidFill>
                <a:srgbClr val="6A9955"/>
              </a:solidFill>
              <a:latin typeface="Menlo" panose="020B0609030804020204" pitchFamily="49" charset="0"/>
            </a:endParaRPr>
          </a:p>
          <a:p>
            <a:r>
              <a:rPr lang="en-GB" sz="2000" dirty="0">
                <a:solidFill>
                  <a:srgbClr val="6A9955"/>
                </a:solidFill>
                <a:latin typeface="Menlo" panose="020B0609030804020204" pitchFamily="49" charset="0"/>
              </a:rPr>
              <a:t>  # Or set as complete file contents</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  keys</a:t>
            </a:r>
            <a:r>
              <a:rPr lang="en-GB" sz="2000" dirty="0">
                <a:solidFill>
                  <a:srgbClr val="D4D4D4"/>
                </a:solidFill>
                <a:latin typeface="Menlo" panose="020B0609030804020204" pitchFamily="49" charset="0"/>
              </a:rPr>
              <a:t>: </a:t>
            </a:r>
            <a:r>
              <a:rPr lang="en-GB" sz="2000" dirty="0">
                <a:solidFill>
                  <a:srgbClr val="C586C0"/>
                </a:solidFill>
                <a:latin typeface="Menlo" panose="020B0609030804020204" pitchFamily="49" charset="0"/>
              </a:rPr>
              <a:t>|</a:t>
            </a:r>
            <a:endParaRPr lang="en-GB" sz="2000" dirty="0">
              <a:solidFill>
                <a:srgbClr val="D4D4D4"/>
              </a:solidFill>
              <a:latin typeface="Menlo" panose="020B0609030804020204" pitchFamily="49" charset="0"/>
            </a:endParaRPr>
          </a:p>
          <a:p>
            <a:r>
              <a:rPr lang="en-GB" sz="2000" dirty="0">
                <a:solidFill>
                  <a:srgbClr val="CE9178"/>
                </a:solidFill>
                <a:latin typeface="Menlo" panose="020B0609030804020204" pitchFamily="49" charset="0"/>
              </a:rPr>
              <a:t>    message=Hello World </a:t>
            </a:r>
            <a:endParaRPr lang="en-GB" sz="2000" dirty="0">
              <a:solidFill>
                <a:srgbClr val="D4D4D4"/>
              </a:solidFill>
              <a:latin typeface="Menlo" panose="020B0609030804020204" pitchFamily="49" charset="0"/>
            </a:endParaRPr>
          </a:p>
          <a:p>
            <a:r>
              <a:rPr lang="en-GB" sz="2000" dirty="0">
                <a:solidFill>
                  <a:srgbClr val="CE9178"/>
                </a:solidFill>
                <a:latin typeface="Menlo" panose="020B0609030804020204" pitchFamily="49" charset="0"/>
              </a:rPr>
              <a:t>    foo=bar</a:t>
            </a:r>
            <a:endParaRPr lang="en-GB" sz="2000" dirty="0">
              <a:solidFill>
                <a:srgbClr val="D4D4D4"/>
              </a:solidFill>
              <a:latin typeface="Menlo" panose="020B0609030804020204" pitchFamily="49" charset="0"/>
            </a:endParaRPr>
          </a:p>
        </p:txBody>
      </p:sp>
    </p:spTree>
    <p:extLst>
      <p:ext uri="{BB962C8B-B14F-4D97-AF65-F5344CB8AC3E}">
        <p14:creationId xmlns:p14="http://schemas.microsoft.com/office/powerpoint/2010/main" val="258305892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710640"/>
          </a:xfrm>
        </p:spPr>
        <p:txBody>
          <a:bodyPr/>
          <a:lstStyle/>
          <a:p>
            <a:r>
              <a:rPr lang="pl-PL" dirty="0">
                <a:solidFill>
                  <a:schemeClr val="bg1"/>
                </a:solidFill>
                <a:ea typeface="Roboto" panose="02000000000000000000" pitchFamily="2" charset="0"/>
              </a:rPr>
              <a:t>And Run </a:t>
            </a:r>
            <a:r>
              <a:rPr lang="pl-PL" dirty="0" err="1">
                <a:solidFill>
                  <a:schemeClr val="bg1"/>
                </a:solidFill>
                <a:ea typeface="Roboto" panose="02000000000000000000" pitchFamily="2" charset="0"/>
              </a:rPr>
              <a:t>Container</a:t>
            </a:r>
            <a:r>
              <a:rPr lang="pl-PL" dirty="0">
                <a:solidFill>
                  <a:schemeClr val="bg1"/>
                </a:solidFill>
                <a:ea typeface="Roboto" panose="02000000000000000000" pitchFamily="2" charset="0"/>
              </a:rPr>
              <a:t> in K8s Deployment</a:t>
            </a:r>
          </a:p>
        </p:txBody>
      </p:sp>
      <p:sp>
        <p:nvSpPr>
          <p:cNvPr id="4" name="TextBox 3">
            <a:extLst>
              <a:ext uri="{FF2B5EF4-FFF2-40B4-BE49-F238E27FC236}">
                <a16:creationId xmlns:a16="http://schemas.microsoft.com/office/drawing/2014/main" id="{4733809E-96F4-5B4B-B466-075515FBB709}"/>
              </a:ext>
            </a:extLst>
          </p:cNvPr>
          <p:cNvSpPr txBox="1"/>
          <p:nvPr/>
        </p:nvSpPr>
        <p:spPr>
          <a:xfrm>
            <a:off x="850728" y="1327953"/>
            <a:ext cx="10515599" cy="5324535"/>
          </a:xfrm>
          <a:prstGeom prst="rect">
            <a:avLst/>
          </a:prstGeom>
          <a:solidFill>
            <a:srgbClr val="424242"/>
          </a:solidFill>
        </p:spPr>
        <p:txBody>
          <a:bodyPr wrap="square" rtlCol="0">
            <a:spAutoFit/>
          </a:bodyPr>
          <a:lstStyle/>
          <a:p>
            <a:r>
              <a:rPr lang="en-GB" sz="2000" dirty="0" err="1">
                <a:solidFill>
                  <a:srgbClr val="569CD6"/>
                </a:solidFill>
                <a:latin typeface="Menlo" panose="020B0609030804020204" pitchFamily="49" charset="0"/>
              </a:rPr>
              <a:t>apiVersion</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apps/v1</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kind</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Deployment</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metadata</a:t>
            </a:r>
            <a:r>
              <a:rPr lang="en-GB" sz="2000" dirty="0">
                <a:solidFill>
                  <a:srgbClr val="D4D4D4"/>
                </a:solidFill>
                <a:latin typeface="Menlo" panose="020B0609030804020204" pitchFamily="49" charset="0"/>
              </a:rPr>
              <a:t>:</a:t>
            </a:r>
          </a:p>
          <a:p>
            <a:r>
              <a:rPr lang="en-GB" sz="2000" dirty="0">
                <a:solidFill>
                  <a:srgbClr val="569CD6"/>
                </a:solidFill>
                <a:latin typeface="Menlo" panose="020B0609030804020204" pitchFamily="49" charset="0"/>
              </a:rPr>
              <a:t>…</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      containers</a:t>
            </a:r>
            <a:r>
              <a:rPr lang="en-GB" sz="2000" dirty="0">
                <a:solidFill>
                  <a:srgbClr val="D4D4D4"/>
                </a:solidFill>
                <a:latin typeface="Menlo" panose="020B0609030804020204" pitchFamily="49" charset="0"/>
              </a:rPr>
              <a:t>:</a:t>
            </a:r>
          </a:p>
          <a:p>
            <a:r>
              <a:rPr lang="en-GB" sz="2000" dirty="0">
                <a:solidFill>
                  <a:srgbClr val="569CD6"/>
                </a:solidFill>
                <a:latin typeface="Menlo" panose="020B0609030804020204" pitchFamily="49" charset="0"/>
              </a:rPr>
              <a:t>      </a:t>
            </a:r>
            <a:r>
              <a:rPr lang="en-GB" sz="2000" dirty="0">
                <a:solidFill>
                  <a:srgbClr val="D4D4D4"/>
                </a:solidFill>
                <a:latin typeface="Menlo" panose="020B0609030804020204" pitchFamily="49" charset="0"/>
              </a:rPr>
              <a:t>- </a:t>
            </a:r>
            <a:r>
              <a:rPr lang="en-GB" sz="2000" dirty="0">
                <a:solidFill>
                  <a:srgbClr val="569CD6"/>
                </a:solidFill>
                <a:latin typeface="Menlo" panose="020B0609030804020204" pitchFamily="49" charset="0"/>
              </a:rPr>
              <a:t>name</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app</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        image</a:t>
            </a:r>
            <a:r>
              <a:rPr lang="en-GB" sz="2000" dirty="0">
                <a:solidFill>
                  <a:srgbClr val="D4D4D4"/>
                </a:solidFill>
                <a:latin typeface="Menlo" panose="020B0609030804020204" pitchFamily="49" charset="0"/>
              </a:rPr>
              <a:t>: </a:t>
            </a:r>
            <a:r>
              <a:rPr lang="en-GB" sz="2000" dirty="0" err="1">
                <a:solidFill>
                  <a:srgbClr val="CE9178"/>
                </a:solidFill>
                <a:latin typeface="Menlo" panose="020B0609030804020204" pitchFamily="49" charset="0"/>
              </a:rPr>
              <a:t>mateuszdyminski</a:t>
            </a:r>
            <a:r>
              <a:rPr lang="en-GB" sz="2000" dirty="0">
                <a:solidFill>
                  <a:srgbClr val="CE9178"/>
                </a:solidFill>
                <a:latin typeface="Menlo" panose="020B0609030804020204" pitchFamily="49" charset="0"/>
              </a:rPr>
              <a:t>/</a:t>
            </a:r>
            <a:r>
              <a:rPr lang="en-GB" sz="2000" dirty="0" err="1">
                <a:solidFill>
                  <a:srgbClr val="CE9178"/>
                </a:solidFill>
                <a:latin typeface="Menlo" panose="020B0609030804020204" pitchFamily="49" charset="0"/>
              </a:rPr>
              <a:t>app-container-reload:latest</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        </a:t>
            </a:r>
            <a:r>
              <a:rPr lang="en-GB" sz="2000" dirty="0" err="1">
                <a:solidFill>
                  <a:srgbClr val="569CD6"/>
                </a:solidFill>
                <a:latin typeface="Menlo" panose="020B0609030804020204" pitchFamily="49" charset="0"/>
              </a:rPr>
              <a:t>imagePullPolicy</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Always</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        </a:t>
            </a:r>
            <a:r>
              <a:rPr lang="en-GB" sz="2000" dirty="0" err="1">
                <a:solidFill>
                  <a:srgbClr val="569CD6"/>
                </a:solidFill>
                <a:latin typeface="Menlo" panose="020B0609030804020204" pitchFamily="49" charset="0"/>
              </a:rPr>
              <a:t>volumeMounts</a:t>
            </a:r>
            <a:r>
              <a:rPr lang="en-GB" sz="2000" dirty="0">
                <a:solidFill>
                  <a:srgbClr val="D4D4D4"/>
                </a:solidFill>
                <a:latin typeface="Menlo" panose="020B0609030804020204" pitchFamily="49" charset="0"/>
              </a:rPr>
              <a:t>:</a:t>
            </a:r>
          </a:p>
          <a:p>
            <a:r>
              <a:rPr lang="en-GB" sz="2000" dirty="0">
                <a:solidFill>
                  <a:srgbClr val="D4D4D4"/>
                </a:solidFill>
                <a:latin typeface="Menlo" panose="020B0609030804020204" pitchFamily="49" charset="0"/>
              </a:rPr>
              <a:t>        - </a:t>
            </a:r>
            <a:r>
              <a:rPr lang="en-GB" sz="2000" dirty="0" err="1">
                <a:solidFill>
                  <a:srgbClr val="569CD6"/>
                </a:solidFill>
                <a:latin typeface="Menlo" panose="020B0609030804020204" pitchFamily="49" charset="0"/>
              </a:rPr>
              <a:t>mountPath</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/config</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          name</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config-volume</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        ports</a:t>
            </a:r>
            <a:r>
              <a:rPr lang="en-GB" sz="2000" dirty="0">
                <a:solidFill>
                  <a:srgbClr val="D4D4D4"/>
                </a:solidFill>
                <a:latin typeface="Menlo" panose="020B0609030804020204" pitchFamily="49" charset="0"/>
              </a:rPr>
              <a:t>:</a:t>
            </a:r>
          </a:p>
          <a:p>
            <a:r>
              <a:rPr lang="en-GB" sz="2000" dirty="0">
                <a:solidFill>
                  <a:srgbClr val="D4D4D4"/>
                </a:solidFill>
                <a:latin typeface="Menlo" panose="020B0609030804020204" pitchFamily="49" charset="0"/>
              </a:rPr>
              <a:t>        - </a:t>
            </a:r>
            <a:r>
              <a:rPr lang="en-GB" sz="2000" dirty="0" err="1">
                <a:solidFill>
                  <a:srgbClr val="569CD6"/>
                </a:solidFill>
                <a:latin typeface="Menlo" panose="020B0609030804020204" pitchFamily="49" charset="0"/>
              </a:rPr>
              <a:t>containerPort</a:t>
            </a:r>
            <a:r>
              <a:rPr lang="en-GB" sz="2000" dirty="0">
                <a:solidFill>
                  <a:srgbClr val="D4D4D4"/>
                </a:solidFill>
                <a:latin typeface="Menlo" panose="020B0609030804020204" pitchFamily="49" charset="0"/>
              </a:rPr>
              <a:t>: </a:t>
            </a:r>
            <a:r>
              <a:rPr lang="en-GB" sz="2000" dirty="0">
                <a:solidFill>
                  <a:srgbClr val="B5CEA8"/>
                </a:solidFill>
                <a:latin typeface="Menlo" panose="020B0609030804020204" pitchFamily="49" charset="0"/>
              </a:rPr>
              <a:t>8080</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      volumes</a:t>
            </a:r>
            <a:r>
              <a:rPr lang="en-GB" sz="2000" dirty="0">
                <a:solidFill>
                  <a:srgbClr val="D4D4D4"/>
                </a:solidFill>
                <a:latin typeface="Menlo" panose="020B0609030804020204" pitchFamily="49" charset="0"/>
              </a:rPr>
              <a:t>:</a:t>
            </a:r>
          </a:p>
          <a:p>
            <a:r>
              <a:rPr lang="en-GB" sz="2000" dirty="0">
                <a:solidFill>
                  <a:srgbClr val="D4D4D4"/>
                </a:solidFill>
                <a:latin typeface="Menlo" panose="020B0609030804020204" pitchFamily="49" charset="0"/>
              </a:rPr>
              <a:t>        - </a:t>
            </a:r>
            <a:r>
              <a:rPr lang="en-GB" sz="2000" dirty="0">
                <a:solidFill>
                  <a:srgbClr val="569CD6"/>
                </a:solidFill>
                <a:latin typeface="Menlo" panose="020B0609030804020204" pitchFamily="49" charset="0"/>
              </a:rPr>
              <a:t>name</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config-volume</a:t>
            </a:r>
            <a:endParaRPr lang="en-GB" sz="2000" dirty="0">
              <a:solidFill>
                <a:srgbClr val="D4D4D4"/>
              </a:solidFill>
              <a:latin typeface="Menlo" panose="020B0609030804020204" pitchFamily="49" charset="0"/>
            </a:endParaRPr>
          </a:p>
          <a:p>
            <a:r>
              <a:rPr lang="en-GB" sz="2000" dirty="0">
                <a:solidFill>
                  <a:srgbClr val="569CD6"/>
                </a:solidFill>
                <a:latin typeface="Menlo" panose="020B0609030804020204" pitchFamily="49" charset="0"/>
              </a:rPr>
              <a:t>          </a:t>
            </a:r>
            <a:r>
              <a:rPr lang="en-GB" sz="2000" dirty="0" err="1">
                <a:solidFill>
                  <a:srgbClr val="569CD6"/>
                </a:solidFill>
                <a:latin typeface="Menlo" panose="020B0609030804020204" pitchFamily="49" charset="0"/>
              </a:rPr>
              <a:t>configMap</a:t>
            </a:r>
            <a:r>
              <a:rPr lang="en-GB" sz="2000" dirty="0">
                <a:solidFill>
                  <a:srgbClr val="D4D4D4"/>
                </a:solidFill>
                <a:latin typeface="Menlo" panose="020B0609030804020204" pitchFamily="49" charset="0"/>
              </a:rPr>
              <a:t>:</a:t>
            </a:r>
          </a:p>
          <a:p>
            <a:r>
              <a:rPr lang="en-GB" sz="2000" dirty="0">
                <a:solidFill>
                  <a:srgbClr val="569CD6"/>
                </a:solidFill>
                <a:latin typeface="Menlo" panose="020B0609030804020204" pitchFamily="49" charset="0"/>
              </a:rPr>
              <a:t>            name</a:t>
            </a:r>
            <a:r>
              <a:rPr lang="en-GB" sz="2000" dirty="0">
                <a:solidFill>
                  <a:srgbClr val="D4D4D4"/>
                </a:solidFill>
                <a:latin typeface="Menlo" panose="020B0609030804020204" pitchFamily="49" charset="0"/>
              </a:rPr>
              <a:t>: </a:t>
            </a:r>
            <a:r>
              <a:rPr lang="en-GB" sz="2000" dirty="0">
                <a:solidFill>
                  <a:srgbClr val="CE9178"/>
                </a:solidFill>
                <a:latin typeface="Menlo" panose="020B0609030804020204" pitchFamily="49" charset="0"/>
              </a:rPr>
              <a:t>app-config</a:t>
            </a:r>
            <a:endParaRPr lang="en-GB" sz="2000" dirty="0">
              <a:solidFill>
                <a:srgbClr val="D4D4D4"/>
              </a:solidFill>
              <a:latin typeface="Menlo" panose="020B0609030804020204" pitchFamily="49" charset="0"/>
            </a:endParaRPr>
          </a:p>
        </p:txBody>
      </p:sp>
    </p:spTree>
    <p:extLst>
      <p:ext uri="{BB962C8B-B14F-4D97-AF65-F5344CB8AC3E}">
        <p14:creationId xmlns:p14="http://schemas.microsoft.com/office/powerpoint/2010/main" val="35317205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pl-PL" sz="3200" dirty="0" err="1">
                <a:solidFill>
                  <a:schemeClr val="bg1"/>
                </a:solidFill>
              </a:rPr>
              <a:t>Reload</a:t>
            </a:r>
            <a:r>
              <a:rPr lang="pl-PL" sz="3200" dirty="0">
                <a:solidFill>
                  <a:schemeClr val="bg1"/>
                </a:solidFill>
              </a:rPr>
              <a:t> </a:t>
            </a:r>
            <a:r>
              <a:rPr lang="pl-PL" sz="3200" dirty="0" err="1">
                <a:solidFill>
                  <a:schemeClr val="bg1"/>
                </a:solidFill>
              </a:rPr>
              <a:t>application</a:t>
            </a:r>
            <a:r>
              <a:rPr lang="pl-PL" sz="3200" dirty="0">
                <a:solidFill>
                  <a:schemeClr val="bg1"/>
                </a:solidFill>
              </a:rPr>
              <a:t> </a:t>
            </a:r>
            <a:r>
              <a:rPr lang="pl-PL" sz="3200" dirty="0" err="1">
                <a:solidFill>
                  <a:schemeClr val="bg1"/>
                </a:solidFill>
              </a:rPr>
              <a:t>configuration</a:t>
            </a:r>
            <a:r>
              <a:rPr lang="pl-PL" sz="3200" dirty="0">
                <a:solidFill>
                  <a:schemeClr val="bg1"/>
                </a:solidFill>
              </a:rPr>
              <a:t> </a:t>
            </a:r>
            <a:r>
              <a:rPr lang="pl-PL" sz="3200" dirty="0" err="1">
                <a:solidFill>
                  <a:schemeClr val="bg1"/>
                </a:solidFill>
              </a:rPr>
              <a:t>when</a:t>
            </a:r>
            <a:r>
              <a:rPr lang="pl-PL" sz="3200" dirty="0">
                <a:solidFill>
                  <a:schemeClr val="bg1"/>
                </a:solidFill>
              </a:rPr>
              <a:t> </a:t>
            </a:r>
            <a:r>
              <a:rPr lang="pl-PL" sz="3200" dirty="0" err="1">
                <a:solidFill>
                  <a:schemeClr val="bg1"/>
                </a:solidFill>
              </a:rPr>
              <a:t>something</a:t>
            </a:r>
            <a:r>
              <a:rPr lang="pl-PL" sz="3200" dirty="0">
                <a:solidFill>
                  <a:schemeClr val="bg1"/>
                </a:solidFill>
              </a:rPr>
              <a:t> in </a:t>
            </a:r>
            <a:r>
              <a:rPr lang="pl-PL" sz="3200" dirty="0" err="1">
                <a:solidFill>
                  <a:schemeClr val="bg1"/>
                </a:solidFill>
              </a:rPr>
              <a:t>ConfigMap</a:t>
            </a:r>
            <a:r>
              <a:rPr lang="pl-PL" sz="3200" dirty="0">
                <a:solidFill>
                  <a:schemeClr val="bg1"/>
                </a:solidFill>
              </a:rPr>
              <a:t> </a:t>
            </a:r>
            <a:r>
              <a:rPr lang="pl-PL" sz="3200" dirty="0" err="1">
                <a:solidFill>
                  <a:schemeClr val="bg1"/>
                </a:solidFill>
              </a:rPr>
              <a:t>has</a:t>
            </a:r>
            <a:r>
              <a:rPr lang="pl-PL" sz="3200" dirty="0">
                <a:solidFill>
                  <a:schemeClr val="bg1"/>
                </a:solidFill>
              </a:rPr>
              <a:t> </a:t>
            </a:r>
            <a:r>
              <a:rPr lang="pl-PL" sz="3200" dirty="0" err="1">
                <a:solidFill>
                  <a:schemeClr val="bg1"/>
                </a:solidFill>
              </a:rPr>
              <a:t>changed</a:t>
            </a:r>
            <a:endParaRPr lang="pl-PL" sz="3200" dirty="0">
              <a:solidFill>
                <a:schemeClr val="bg1"/>
              </a:solidFill>
            </a:endParaRPr>
          </a:p>
          <a:p>
            <a:pPr fontAlgn="base">
              <a:buClr>
                <a:schemeClr val="accent1"/>
              </a:buClr>
            </a:pPr>
            <a:r>
              <a:rPr lang="pl-PL" sz="3200" dirty="0">
                <a:solidFill>
                  <a:schemeClr val="bg1"/>
                </a:solidFill>
              </a:rPr>
              <a:t>We </a:t>
            </a:r>
            <a:r>
              <a:rPr lang="pl-PL" sz="3200" dirty="0" err="1">
                <a:solidFill>
                  <a:schemeClr val="bg1"/>
                </a:solidFill>
              </a:rPr>
              <a:t>need</a:t>
            </a:r>
            <a:r>
              <a:rPr lang="pl-PL" sz="3200" dirty="0">
                <a:solidFill>
                  <a:schemeClr val="bg1"/>
                </a:solidFill>
              </a:rPr>
              <a:t> to </a:t>
            </a:r>
            <a:r>
              <a:rPr lang="pl-PL" sz="3200" dirty="0" err="1">
                <a:solidFill>
                  <a:schemeClr val="bg1"/>
                </a:solidFill>
              </a:rPr>
              <a:t>support</a:t>
            </a:r>
            <a:r>
              <a:rPr lang="pl-PL" sz="3200" dirty="0">
                <a:solidFill>
                  <a:schemeClr val="bg1"/>
                </a:solidFill>
              </a:rPr>
              <a:t> </a:t>
            </a:r>
            <a:r>
              <a:rPr lang="pl-PL" sz="3200" dirty="0" err="1">
                <a:solidFill>
                  <a:schemeClr val="bg1"/>
                </a:solidFill>
              </a:rPr>
              <a:t>it</a:t>
            </a:r>
            <a:r>
              <a:rPr lang="pl-PL" sz="3200" dirty="0">
                <a:solidFill>
                  <a:schemeClr val="bg1"/>
                </a:solidFill>
              </a:rPr>
              <a:t> in </a:t>
            </a:r>
            <a:r>
              <a:rPr lang="pl-PL" sz="3200" dirty="0" err="1">
                <a:solidFill>
                  <a:schemeClr val="bg1"/>
                </a:solidFill>
              </a:rPr>
              <a:t>code</a:t>
            </a:r>
            <a:endParaRPr lang="pl-PL" sz="3200" dirty="0">
              <a:solidFill>
                <a:schemeClr val="bg1"/>
              </a:solidFill>
            </a:endParaRPr>
          </a:p>
          <a:p>
            <a:pPr fontAlgn="base">
              <a:buClr>
                <a:schemeClr val="accent1"/>
              </a:buClr>
            </a:pPr>
            <a:r>
              <a:rPr lang="pl-PL" sz="3200" dirty="0">
                <a:solidFill>
                  <a:schemeClr val="bg1"/>
                </a:solidFill>
              </a:rPr>
              <a:t>Popular </a:t>
            </a:r>
            <a:r>
              <a:rPr lang="pl-PL" sz="3200" dirty="0" err="1">
                <a:solidFill>
                  <a:schemeClr val="bg1"/>
                </a:solidFill>
              </a:rPr>
              <a:t>pattern</a:t>
            </a:r>
            <a:r>
              <a:rPr lang="pl-PL" sz="3200" dirty="0">
                <a:solidFill>
                  <a:schemeClr val="bg1"/>
                </a:solidFill>
              </a:rPr>
              <a:t> – </a:t>
            </a:r>
            <a:r>
              <a:rPr lang="pl-PL" sz="3200" dirty="0" err="1">
                <a:solidFill>
                  <a:schemeClr val="bg1"/>
                </a:solidFill>
              </a:rPr>
              <a:t>dedicated</a:t>
            </a:r>
            <a:r>
              <a:rPr lang="pl-PL" sz="3200" dirty="0">
                <a:solidFill>
                  <a:schemeClr val="bg1"/>
                </a:solidFill>
              </a:rPr>
              <a:t> </a:t>
            </a:r>
            <a:r>
              <a:rPr lang="pl-PL" sz="3200" dirty="0" err="1">
                <a:solidFill>
                  <a:schemeClr val="bg1"/>
                </a:solidFill>
              </a:rPr>
              <a:t>endpoint</a:t>
            </a:r>
            <a:r>
              <a:rPr lang="pl-PL" sz="3200" dirty="0">
                <a:solidFill>
                  <a:schemeClr val="bg1"/>
                </a:solidFill>
              </a:rPr>
              <a:t> + pod </a:t>
            </a:r>
            <a:r>
              <a:rPr lang="pl-PL" sz="3200" dirty="0" err="1">
                <a:solidFill>
                  <a:schemeClr val="bg1"/>
                </a:solidFill>
              </a:rPr>
              <a:t>sidecar</a:t>
            </a:r>
            <a:endParaRPr lang="pl-PL"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Kubernetes</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Config</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Autoreload</a:t>
            </a:r>
            <a:endParaRPr lang="pl-PL" dirty="0">
              <a:solidFill>
                <a:schemeClr val="bg1"/>
              </a:solidFill>
              <a:ea typeface="Roboto" panose="02000000000000000000" pitchFamily="2" charset="0"/>
            </a:endParaRPr>
          </a:p>
        </p:txBody>
      </p:sp>
      <p:sp>
        <p:nvSpPr>
          <p:cNvPr id="4" name="TextBox 3">
            <a:extLst>
              <a:ext uri="{FF2B5EF4-FFF2-40B4-BE49-F238E27FC236}">
                <a16:creationId xmlns:a16="http://schemas.microsoft.com/office/drawing/2014/main" id="{7EE6742D-3BF3-9443-9D2D-591E219E4E0E}"/>
              </a:ext>
            </a:extLst>
          </p:cNvPr>
          <p:cNvSpPr txBox="1"/>
          <p:nvPr/>
        </p:nvSpPr>
        <p:spPr>
          <a:xfrm>
            <a:off x="143435" y="4389541"/>
            <a:ext cx="11905129" cy="1554272"/>
          </a:xfrm>
          <a:prstGeom prst="rect">
            <a:avLst/>
          </a:prstGeom>
          <a:solidFill>
            <a:srgbClr val="424242"/>
          </a:solidFill>
        </p:spPr>
        <p:txBody>
          <a:bodyPr wrap="square" rtlCol="0">
            <a:spAutoFit/>
          </a:bodyPr>
          <a:lstStyle/>
          <a:p>
            <a:r>
              <a:rPr lang="en-GB" sz="1900" dirty="0" err="1">
                <a:solidFill>
                  <a:srgbClr val="D4D4D4"/>
                </a:solidFill>
                <a:latin typeface="Menlo" panose="020B0609030804020204" pitchFamily="49" charset="0"/>
              </a:rPr>
              <a:t>app.router.</a:t>
            </a:r>
            <a:r>
              <a:rPr lang="en-GB" sz="1900" dirty="0" err="1">
                <a:solidFill>
                  <a:srgbClr val="DCDCAA"/>
                </a:solidFill>
                <a:latin typeface="Menlo" panose="020B0609030804020204" pitchFamily="49" charset="0"/>
              </a:rPr>
              <a:t>HandleFunc</a:t>
            </a:r>
            <a:r>
              <a:rPr lang="en-GB" sz="1900" dirty="0">
                <a:solidFill>
                  <a:srgbClr val="D4D4D4"/>
                </a:solidFill>
                <a:latin typeface="Menlo" panose="020B0609030804020204" pitchFamily="49" charset="0"/>
              </a:rPr>
              <a:t>(</a:t>
            </a:r>
            <a:r>
              <a:rPr lang="en-GB" sz="1900" dirty="0">
                <a:solidFill>
                  <a:srgbClr val="CE9178"/>
                </a:solidFill>
                <a:latin typeface="Menlo" panose="020B0609030804020204" pitchFamily="49" charset="0"/>
              </a:rPr>
              <a:t>"/-/reload"</a:t>
            </a:r>
            <a:r>
              <a:rPr lang="en-GB" sz="1900" dirty="0">
                <a:solidFill>
                  <a:srgbClr val="D4D4D4"/>
                </a:solidFill>
                <a:latin typeface="Menlo" panose="020B0609030804020204" pitchFamily="49" charset="0"/>
              </a:rPr>
              <a:t>, </a:t>
            </a:r>
            <a:r>
              <a:rPr lang="en-GB" sz="1900" dirty="0" err="1">
                <a:solidFill>
                  <a:srgbClr val="D4D4D4"/>
                </a:solidFill>
                <a:latin typeface="Menlo" panose="020B0609030804020204" pitchFamily="49" charset="0"/>
              </a:rPr>
              <a:t>app.reloadHandler</a:t>
            </a:r>
            <a:r>
              <a:rPr lang="en-GB" sz="1900" dirty="0">
                <a:solidFill>
                  <a:srgbClr val="D4D4D4"/>
                </a:solidFill>
                <a:latin typeface="Menlo" panose="020B0609030804020204" pitchFamily="49" charset="0"/>
              </a:rPr>
              <a:t>).</a:t>
            </a:r>
            <a:r>
              <a:rPr lang="en-GB" sz="1900" dirty="0">
                <a:solidFill>
                  <a:srgbClr val="DCDCAA"/>
                </a:solidFill>
                <a:latin typeface="Menlo" panose="020B0609030804020204" pitchFamily="49" charset="0"/>
              </a:rPr>
              <a:t>Methods</a:t>
            </a:r>
            <a:r>
              <a:rPr lang="en-GB" sz="1900" dirty="0">
                <a:solidFill>
                  <a:srgbClr val="D4D4D4"/>
                </a:solidFill>
                <a:latin typeface="Menlo" panose="020B0609030804020204" pitchFamily="49" charset="0"/>
              </a:rPr>
              <a:t>(</a:t>
            </a:r>
            <a:r>
              <a:rPr lang="en-GB" sz="1900" dirty="0" err="1">
                <a:solidFill>
                  <a:srgbClr val="D4D4D4"/>
                </a:solidFill>
                <a:latin typeface="Menlo" panose="020B0609030804020204" pitchFamily="49" charset="0"/>
              </a:rPr>
              <a:t>http.MethodPost</a:t>
            </a:r>
            <a:r>
              <a:rPr lang="en-GB" sz="1900" dirty="0">
                <a:solidFill>
                  <a:srgbClr val="D4D4D4"/>
                </a:solidFill>
                <a:latin typeface="Menlo" panose="020B0609030804020204" pitchFamily="49" charset="0"/>
              </a:rPr>
              <a:t>)</a:t>
            </a:r>
          </a:p>
          <a:p>
            <a:br>
              <a:rPr lang="en-GB" sz="1900" dirty="0">
                <a:solidFill>
                  <a:srgbClr val="D4D4D4"/>
                </a:solidFill>
                <a:latin typeface="Menlo" panose="020B0609030804020204" pitchFamily="49" charset="0"/>
              </a:rPr>
            </a:br>
            <a:r>
              <a:rPr lang="en-GB" sz="1900" dirty="0" err="1">
                <a:solidFill>
                  <a:srgbClr val="569CD6"/>
                </a:solidFill>
                <a:latin typeface="Menlo" panose="020B0609030804020204" pitchFamily="49" charset="0"/>
              </a:rPr>
              <a:t>func</a:t>
            </a:r>
            <a:r>
              <a:rPr lang="en-GB" sz="1900" dirty="0">
                <a:solidFill>
                  <a:srgbClr val="D4D4D4"/>
                </a:solidFill>
                <a:latin typeface="Menlo" panose="020B0609030804020204" pitchFamily="49" charset="0"/>
              </a:rPr>
              <a:t> (a *app) </a:t>
            </a:r>
            <a:r>
              <a:rPr lang="en-GB" sz="1900" dirty="0" err="1">
                <a:solidFill>
                  <a:srgbClr val="DCDCAA"/>
                </a:solidFill>
                <a:latin typeface="Menlo" panose="020B0609030804020204" pitchFamily="49" charset="0"/>
              </a:rPr>
              <a:t>reloadHandler</a:t>
            </a:r>
            <a:r>
              <a:rPr lang="en-GB" sz="1900" dirty="0">
                <a:solidFill>
                  <a:srgbClr val="D4D4D4"/>
                </a:solidFill>
                <a:latin typeface="Menlo" panose="020B0609030804020204" pitchFamily="49" charset="0"/>
              </a:rPr>
              <a:t>(w </a:t>
            </a:r>
            <a:r>
              <a:rPr lang="en-GB" sz="1900" dirty="0" err="1">
                <a:solidFill>
                  <a:srgbClr val="D4D4D4"/>
                </a:solidFill>
                <a:latin typeface="Menlo" panose="020B0609030804020204" pitchFamily="49" charset="0"/>
              </a:rPr>
              <a:t>http.ResponseWriter</a:t>
            </a:r>
            <a:r>
              <a:rPr lang="en-GB" sz="1900" dirty="0">
                <a:solidFill>
                  <a:srgbClr val="D4D4D4"/>
                </a:solidFill>
                <a:latin typeface="Menlo" panose="020B0609030804020204" pitchFamily="49" charset="0"/>
              </a:rPr>
              <a:t>, r *</a:t>
            </a:r>
            <a:r>
              <a:rPr lang="en-GB" sz="1900" dirty="0" err="1">
                <a:solidFill>
                  <a:srgbClr val="D4D4D4"/>
                </a:solidFill>
                <a:latin typeface="Menlo" panose="020B0609030804020204" pitchFamily="49" charset="0"/>
              </a:rPr>
              <a:t>http.Request</a:t>
            </a:r>
            <a:r>
              <a:rPr lang="en-GB" sz="1900" dirty="0">
                <a:solidFill>
                  <a:srgbClr val="D4D4D4"/>
                </a:solidFill>
                <a:latin typeface="Menlo" panose="020B0609030804020204" pitchFamily="49" charset="0"/>
              </a:rPr>
              <a:t>) {</a:t>
            </a:r>
          </a:p>
          <a:p>
            <a:r>
              <a:rPr lang="en-GB" sz="1900" dirty="0">
                <a:solidFill>
                  <a:srgbClr val="D4D4D4"/>
                </a:solidFill>
                <a:latin typeface="Menlo" panose="020B0609030804020204" pitchFamily="49" charset="0"/>
              </a:rPr>
              <a:t>   </a:t>
            </a:r>
            <a:r>
              <a:rPr lang="en-GB" sz="1900" dirty="0" err="1">
                <a:solidFill>
                  <a:srgbClr val="D4D4D4"/>
                </a:solidFill>
                <a:latin typeface="Menlo" panose="020B0609030804020204" pitchFamily="49" charset="0"/>
              </a:rPr>
              <a:t>a.</a:t>
            </a:r>
            <a:r>
              <a:rPr lang="en-GB" sz="1900" dirty="0" err="1">
                <a:solidFill>
                  <a:srgbClr val="DCDCAA"/>
                </a:solidFill>
                <a:latin typeface="Menlo" panose="020B0609030804020204" pitchFamily="49" charset="0"/>
              </a:rPr>
              <a:t>loadConfig</a:t>
            </a:r>
            <a:r>
              <a:rPr lang="en-GB" sz="1900" dirty="0">
                <a:solidFill>
                  <a:srgbClr val="D4D4D4"/>
                </a:solidFill>
                <a:latin typeface="Menlo" panose="020B0609030804020204" pitchFamily="49" charset="0"/>
              </a:rPr>
              <a:t>()</a:t>
            </a:r>
          </a:p>
          <a:p>
            <a:r>
              <a:rPr lang="en-GB" sz="1900" dirty="0">
                <a:solidFill>
                  <a:srgbClr val="D4D4D4"/>
                </a:solidFill>
                <a:latin typeface="Menlo" panose="020B0609030804020204" pitchFamily="49" charset="0"/>
              </a:rPr>
              <a:t>}</a:t>
            </a:r>
          </a:p>
        </p:txBody>
      </p:sp>
    </p:spTree>
    <p:extLst>
      <p:ext uri="{BB962C8B-B14F-4D97-AF65-F5344CB8AC3E}">
        <p14:creationId xmlns:p14="http://schemas.microsoft.com/office/powerpoint/2010/main" val="1529024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0"/>
            <a:ext cx="10515600" cy="710640"/>
          </a:xfrm>
        </p:spPr>
        <p:txBody>
          <a:bodyPr/>
          <a:lstStyle/>
          <a:p>
            <a:r>
              <a:rPr lang="pl-PL" dirty="0">
                <a:solidFill>
                  <a:schemeClr val="bg1"/>
                </a:solidFill>
                <a:ea typeface="Roboto" panose="02000000000000000000" pitchFamily="2" charset="0"/>
              </a:rPr>
              <a:t>Docker + K8s  extra </a:t>
            </a:r>
            <a:r>
              <a:rPr lang="pl-PL" dirty="0" err="1">
                <a:solidFill>
                  <a:schemeClr val="bg1"/>
                </a:solidFill>
                <a:ea typeface="Roboto" panose="02000000000000000000" pitchFamily="2" charset="0"/>
              </a:rPr>
              <a:t>configuration</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feature</a:t>
            </a:r>
            <a:endParaRPr lang="pl-PL" dirty="0">
              <a:solidFill>
                <a:schemeClr val="bg1"/>
              </a:solidFill>
              <a:ea typeface="Roboto" panose="02000000000000000000" pitchFamily="2" charset="0"/>
            </a:endParaRPr>
          </a:p>
        </p:txBody>
      </p:sp>
      <p:sp>
        <p:nvSpPr>
          <p:cNvPr id="4" name="TextBox 3">
            <a:extLst>
              <a:ext uri="{FF2B5EF4-FFF2-40B4-BE49-F238E27FC236}">
                <a16:creationId xmlns:a16="http://schemas.microsoft.com/office/drawing/2014/main" id="{4733809E-96F4-5B4B-B466-075515FBB709}"/>
              </a:ext>
            </a:extLst>
          </p:cNvPr>
          <p:cNvSpPr txBox="1"/>
          <p:nvPr/>
        </p:nvSpPr>
        <p:spPr>
          <a:xfrm>
            <a:off x="838200" y="610136"/>
            <a:ext cx="10515599" cy="6247864"/>
          </a:xfrm>
          <a:prstGeom prst="rect">
            <a:avLst/>
          </a:prstGeom>
          <a:solidFill>
            <a:srgbClr val="424242"/>
          </a:solidFill>
        </p:spPr>
        <p:txBody>
          <a:bodyPr wrap="square" rtlCol="0">
            <a:spAutoFit/>
          </a:bodyPr>
          <a:lstStyle/>
          <a:p>
            <a:r>
              <a:rPr lang="en-GB" sz="1600" dirty="0" err="1">
                <a:solidFill>
                  <a:srgbClr val="569CD6"/>
                </a:solidFill>
                <a:latin typeface="Menlo" panose="020B0609030804020204" pitchFamily="49" charset="0"/>
              </a:rPr>
              <a:t>apiVersion</a:t>
            </a:r>
            <a:r>
              <a:rPr lang="en-GB" sz="1600" dirty="0">
                <a:solidFill>
                  <a:srgbClr val="D4D4D4"/>
                </a:solidFill>
                <a:latin typeface="Menlo" panose="020B0609030804020204" pitchFamily="49" charset="0"/>
              </a:rPr>
              <a:t>: </a:t>
            </a:r>
            <a:r>
              <a:rPr lang="en-GB" sz="1600" dirty="0">
                <a:solidFill>
                  <a:srgbClr val="CE9178"/>
                </a:solidFill>
                <a:latin typeface="Menlo" panose="020B0609030804020204" pitchFamily="49" charset="0"/>
              </a:rPr>
              <a:t>apps/v1</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kind</a:t>
            </a:r>
            <a:r>
              <a:rPr lang="en-GB" sz="1600" dirty="0">
                <a:solidFill>
                  <a:srgbClr val="D4D4D4"/>
                </a:solidFill>
                <a:latin typeface="Menlo" panose="020B0609030804020204" pitchFamily="49" charset="0"/>
              </a:rPr>
              <a:t>: </a:t>
            </a:r>
            <a:r>
              <a:rPr lang="en-GB" sz="1600" dirty="0">
                <a:solidFill>
                  <a:srgbClr val="CE9178"/>
                </a:solidFill>
                <a:latin typeface="Menlo" panose="020B0609030804020204" pitchFamily="49" charset="0"/>
              </a:rPr>
              <a:t>Deployment</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metadata</a:t>
            </a:r>
            <a:r>
              <a:rPr lang="en-GB" sz="1600" dirty="0">
                <a:solidFill>
                  <a:srgbClr val="D4D4D4"/>
                </a:solidFill>
                <a:latin typeface="Menlo" panose="020B0609030804020204" pitchFamily="49" charset="0"/>
              </a:rPr>
              <a:t>:</a:t>
            </a:r>
          </a:p>
          <a:p>
            <a:r>
              <a:rPr lang="en-GB" sz="1600" dirty="0">
                <a:solidFill>
                  <a:srgbClr val="569CD6"/>
                </a:solidFill>
                <a:latin typeface="Menlo" panose="020B0609030804020204" pitchFamily="49" charset="0"/>
              </a:rPr>
              <a:t>…</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containers</a:t>
            </a:r>
            <a:r>
              <a:rPr lang="en-GB" sz="1600" dirty="0">
                <a:solidFill>
                  <a:srgbClr val="D4D4D4"/>
                </a:solidFill>
                <a:latin typeface="Menlo" panose="020B0609030804020204" pitchFamily="49" charset="0"/>
              </a:rPr>
              <a:t>:</a:t>
            </a:r>
          </a:p>
          <a:p>
            <a:r>
              <a:rPr lang="en-GB" sz="1600" dirty="0">
                <a:solidFill>
                  <a:srgbClr val="569CD6"/>
                </a:solidFill>
                <a:latin typeface="Menlo" panose="020B0609030804020204" pitchFamily="49" charset="0"/>
              </a:rPr>
              <a:t>      </a:t>
            </a:r>
            <a:r>
              <a:rPr lang="en-GB" sz="1600" dirty="0">
                <a:solidFill>
                  <a:srgbClr val="D4D4D4"/>
                </a:solidFill>
                <a:latin typeface="Menlo" panose="020B0609030804020204" pitchFamily="49" charset="0"/>
              </a:rPr>
              <a:t>- </a:t>
            </a:r>
            <a:r>
              <a:rPr lang="en-GB" sz="1600" dirty="0">
                <a:solidFill>
                  <a:srgbClr val="569CD6"/>
                </a:solidFill>
                <a:latin typeface="Menlo" panose="020B0609030804020204" pitchFamily="49" charset="0"/>
              </a:rPr>
              <a:t>name</a:t>
            </a:r>
            <a:r>
              <a:rPr lang="en-GB" sz="1600" dirty="0">
                <a:solidFill>
                  <a:srgbClr val="D4D4D4"/>
                </a:solidFill>
                <a:latin typeface="Menlo" panose="020B0609030804020204" pitchFamily="49" charset="0"/>
              </a:rPr>
              <a:t>: </a:t>
            </a:r>
            <a:r>
              <a:rPr lang="en-GB" sz="1600" dirty="0">
                <a:solidFill>
                  <a:srgbClr val="CE9178"/>
                </a:solidFill>
                <a:latin typeface="Menlo" panose="020B0609030804020204" pitchFamily="49" charset="0"/>
              </a:rPr>
              <a:t>app</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image</a:t>
            </a:r>
            <a:r>
              <a:rPr lang="en-GB" sz="1600" dirty="0">
                <a:solidFill>
                  <a:srgbClr val="D4D4D4"/>
                </a:solidFill>
                <a:latin typeface="Menlo" panose="020B0609030804020204" pitchFamily="49" charset="0"/>
              </a:rPr>
              <a:t>: </a:t>
            </a:r>
            <a:r>
              <a:rPr lang="en-GB" sz="1600" dirty="0" err="1">
                <a:solidFill>
                  <a:srgbClr val="CE9178"/>
                </a:solidFill>
                <a:latin typeface="Menlo" panose="020B0609030804020204" pitchFamily="49" charset="0"/>
              </a:rPr>
              <a:t>mateuszdyminski</a:t>
            </a:r>
            <a:r>
              <a:rPr lang="en-GB" sz="1600" dirty="0">
                <a:solidFill>
                  <a:srgbClr val="CE9178"/>
                </a:solidFill>
                <a:latin typeface="Menlo" panose="020B0609030804020204" pitchFamily="49" charset="0"/>
              </a:rPr>
              <a:t>/</a:t>
            </a:r>
            <a:r>
              <a:rPr lang="en-GB" sz="1600" dirty="0" err="1">
                <a:solidFill>
                  <a:srgbClr val="CE9178"/>
                </a:solidFill>
                <a:latin typeface="Menlo" panose="020B0609030804020204" pitchFamily="49" charset="0"/>
              </a:rPr>
              <a:t>app-container-reload:latest</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a:t>
            </a:r>
            <a:r>
              <a:rPr lang="en-GB" sz="1600" dirty="0" err="1">
                <a:solidFill>
                  <a:srgbClr val="569CD6"/>
                </a:solidFill>
                <a:latin typeface="Menlo" panose="020B0609030804020204" pitchFamily="49" charset="0"/>
              </a:rPr>
              <a:t>imagePullPolicy</a:t>
            </a:r>
            <a:r>
              <a:rPr lang="en-GB" sz="1600" dirty="0">
                <a:solidFill>
                  <a:srgbClr val="D4D4D4"/>
                </a:solidFill>
                <a:latin typeface="Menlo" panose="020B0609030804020204" pitchFamily="49" charset="0"/>
              </a:rPr>
              <a:t>: </a:t>
            </a:r>
            <a:r>
              <a:rPr lang="en-GB" sz="1600" dirty="0">
                <a:solidFill>
                  <a:srgbClr val="CE9178"/>
                </a:solidFill>
                <a:latin typeface="Menlo" panose="020B0609030804020204" pitchFamily="49" charset="0"/>
              </a:rPr>
              <a:t>Always</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a:t>
            </a:r>
            <a:r>
              <a:rPr lang="en-GB" sz="1600" dirty="0" err="1">
                <a:solidFill>
                  <a:srgbClr val="569CD6"/>
                </a:solidFill>
                <a:latin typeface="Menlo" panose="020B0609030804020204" pitchFamily="49" charset="0"/>
              </a:rPr>
              <a:t>volumeMounts</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 </a:t>
            </a:r>
            <a:r>
              <a:rPr lang="en-GB" sz="1600" dirty="0" err="1">
                <a:solidFill>
                  <a:srgbClr val="569CD6"/>
                </a:solidFill>
                <a:latin typeface="Menlo" panose="020B0609030804020204" pitchFamily="49" charset="0"/>
              </a:rPr>
              <a:t>mountPath</a:t>
            </a:r>
            <a:r>
              <a:rPr lang="en-GB" sz="1600" dirty="0">
                <a:solidFill>
                  <a:srgbClr val="D4D4D4"/>
                </a:solidFill>
                <a:latin typeface="Menlo" panose="020B0609030804020204" pitchFamily="49" charset="0"/>
              </a:rPr>
              <a:t>: </a:t>
            </a:r>
            <a:r>
              <a:rPr lang="en-GB" sz="1600" dirty="0">
                <a:solidFill>
                  <a:srgbClr val="CE9178"/>
                </a:solidFill>
                <a:latin typeface="Menlo" panose="020B0609030804020204" pitchFamily="49" charset="0"/>
              </a:rPr>
              <a:t>/config</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name</a:t>
            </a:r>
            <a:r>
              <a:rPr lang="en-GB" sz="1600" dirty="0">
                <a:solidFill>
                  <a:srgbClr val="D4D4D4"/>
                </a:solidFill>
                <a:latin typeface="Menlo" panose="020B0609030804020204" pitchFamily="49" charset="0"/>
              </a:rPr>
              <a:t>: </a:t>
            </a:r>
            <a:r>
              <a:rPr lang="en-GB" sz="1600" dirty="0">
                <a:solidFill>
                  <a:srgbClr val="CE9178"/>
                </a:solidFill>
                <a:latin typeface="Menlo" panose="020B0609030804020204" pitchFamily="49" charset="0"/>
              </a:rPr>
              <a:t>config-volume</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ports</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 </a:t>
            </a:r>
            <a:r>
              <a:rPr lang="en-GB" sz="1600" dirty="0" err="1">
                <a:solidFill>
                  <a:srgbClr val="569CD6"/>
                </a:solidFill>
                <a:latin typeface="Menlo" panose="020B0609030804020204" pitchFamily="49" charset="0"/>
              </a:rPr>
              <a:t>containerPort</a:t>
            </a:r>
            <a:r>
              <a:rPr lang="en-GB" sz="1600" dirty="0">
                <a:solidFill>
                  <a:srgbClr val="D4D4D4"/>
                </a:solidFill>
                <a:latin typeface="Menlo" panose="020B0609030804020204" pitchFamily="49" charset="0"/>
              </a:rPr>
              <a:t>: </a:t>
            </a:r>
            <a:r>
              <a:rPr lang="en-GB" sz="1600" dirty="0">
                <a:solidFill>
                  <a:srgbClr val="B5CEA8"/>
                </a:solidFill>
                <a:latin typeface="Menlo" panose="020B0609030804020204" pitchFamily="49" charset="0"/>
              </a:rPr>
              <a:t>8080</a:t>
            </a:r>
          </a:p>
          <a:p>
            <a:r>
              <a:rPr lang="en-GB" sz="1600" dirty="0">
                <a:solidFill>
                  <a:srgbClr val="D4D4D4"/>
                </a:solidFill>
                <a:latin typeface="Menlo" panose="020B0609030804020204" pitchFamily="49" charset="0"/>
              </a:rPr>
              <a:t>      - </a:t>
            </a:r>
            <a:r>
              <a:rPr lang="en-GB" sz="1600" dirty="0">
                <a:solidFill>
                  <a:srgbClr val="569CD6"/>
                </a:solidFill>
                <a:latin typeface="Menlo" panose="020B0609030804020204" pitchFamily="49" charset="0"/>
              </a:rPr>
              <a:t>name</a:t>
            </a:r>
            <a:r>
              <a:rPr lang="en-GB" sz="1600" dirty="0">
                <a:solidFill>
                  <a:srgbClr val="D4D4D4"/>
                </a:solidFill>
                <a:latin typeface="Menlo" panose="020B0609030804020204" pitchFamily="49" charset="0"/>
              </a:rPr>
              <a:t>: </a:t>
            </a:r>
            <a:r>
              <a:rPr lang="en-GB" sz="1600" dirty="0">
                <a:solidFill>
                  <a:srgbClr val="CE9178"/>
                </a:solidFill>
                <a:latin typeface="Menlo" panose="020B0609030804020204" pitchFamily="49" charset="0"/>
              </a:rPr>
              <a:t>reloader</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image</a:t>
            </a:r>
            <a:r>
              <a:rPr lang="en-GB" sz="1600" dirty="0">
                <a:solidFill>
                  <a:srgbClr val="D4D4D4"/>
                </a:solidFill>
                <a:latin typeface="Menlo" panose="020B0609030804020204" pitchFamily="49" charset="0"/>
              </a:rPr>
              <a:t>: </a:t>
            </a:r>
            <a:r>
              <a:rPr lang="en-GB" sz="1600" dirty="0" err="1">
                <a:solidFill>
                  <a:srgbClr val="CE9178"/>
                </a:solidFill>
                <a:latin typeface="Menlo" panose="020B0609030804020204" pitchFamily="49" charset="0"/>
              </a:rPr>
              <a:t>jimmidyson</a:t>
            </a:r>
            <a:r>
              <a:rPr lang="en-GB" sz="1600" dirty="0">
                <a:solidFill>
                  <a:srgbClr val="CE9178"/>
                </a:solidFill>
                <a:latin typeface="Menlo" panose="020B0609030804020204" pitchFamily="49" charset="0"/>
              </a:rPr>
              <a:t>/configmap-reload:v0.3.0</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a:t>
            </a:r>
            <a:r>
              <a:rPr lang="en-GB" sz="1600" dirty="0" err="1">
                <a:solidFill>
                  <a:srgbClr val="569CD6"/>
                </a:solidFill>
                <a:latin typeface="Menlo" panose="020B0609030804020204" pitchFamily="49" charset="0"/>
              </a:rPr>
              <a:t>args</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 </a:t>
            </a:r>
            <a:r>
              <a:rPr lang="en-GB" sz="1600" dirty="0">
                <a:solidFill>
                  <a:srgbClr val="CE9178"/>
                </a:solidFill>
                <a:latin typeface="Menlo" panose="020B0609030804020204" pitchFamily="49" charset="0"/>
              </a:rPr>
              <a:t>--volume-</a:t>
            </a:r>
            <a:r>
              <a:rPr lang="en-GB" sz="1600" dirty="0" err="1">
                <a:solidFill>
                  <a:srgbClr val="CE9178"/>
                </a:solidFill>
                <a:latin typeface="Menlo" panose="020B0609030804020204" pitchFamily="49" charset="0"/>
              </a:rPr>
              <a:t>dir</a:t>
            </a:r>
            <a:r>
              <a:rPr lang="en-GB" sz="1600" dirty="0">
                <a:solidFill>
                  <a:srgbClr val="CE9178"/>
                </a:solidFill>
                <a:latin typeface="Menlo" panose="020B0609030804020204" pitchFamily="49" charset="0"/>
              </a:rPr>
              <a:t>=/config</a:t>
            </a:r>
            <a:endParaRPr lang="en-GB" sz="1600" dirty="0">
              <a:solidFill>
                <a:srgbClr val="D4D4D4"/>
              </a:solidFill>
              <a:latin typeface="Menlo" panose="020B0609030804020204" pitchFamily="49" charset="0"/>
            </a:endParaRPr>
          </a:p>
          <a:p>
            <a:r>
              <a:rPr lang="en-GB" sz="1600" dirty="0">
                <a:solidFill>
                  <a:srgbClr val="D4D4D4"/>
                </a:solidFill>
                <a:latin typeface="Menlo" panose="020B0609030804020204" pitchFamily="49" charset="0"/>
              </a:rPr>
              <a:t>          - </a:t>
            </a:r>
            <a:r>
              <a:rPr lang="en-GB" sz="1600" dirty="0">
                <a:solidFill>
                  <a:srgbClr val="CE9178"/>
                </a:solidFill>
                <a:latin typeface="Menlo" panose="020B0609030804020204" pitchFamily="49" charset="0"/>
              </a:rPr>
              <a:t>--webhook-</a:t>
            </a:r>
            <a:r>
              <a:rPr lang="en-GB" sz="1600" dirty="0" err="1">
                <a:solidFill>
                  <a:srgbClr val="CE9178"/>
                </a:solidFill>
                <a:latin typeface="Menlo" panose="020B0609030804020204" pitchFamily="49" charset="0"/>
              </a:rPr>
              <a:t>url</a:t>
            </a:r>
            <a:r>
              <a:rPr lang="en-GB" sz="1600" dirty="0">
                <a:solidFill>
                  <a:srgbClr val="CE9178"/>
                </a:solidFill>
                <a:latin typeface="Menlo" panose="020B0609030804020204" pitchFamily="49" charset="0"/>
              </a:rPr>
              <a:t>=http://127.0.0.1:8080/-/reload</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a:t>
            </a:r>
            <a:r>
              <a:rPr lang="en-GB" sz="1600" dirty="0" err="1">
                <a:solidFill>
                  <a:srgbClr val="569CD6"/>
                </a:solidFill>
                <a:latin typeface="Menlo" panose="020B0609030804020204" pitchFamily="49" charset="0"/>
              </a:rPr>
              <a:t>volumeMounts</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 </a:t>
            </a:r>
            <a:r>
              <a:rPr lang="en-GB" sz="1600" dirty="0">
                <a:solidFill>
                  <a:srgbClr val="569CD6"/>
                </a:solidFill>
                <a:latin typeface="Menlo" panose="020B0609030804020204" pitchFamily="49" charset="0"/>
              </a:rPr>
              <a:t>name</a:t>
            </a:r>
            <a:r>
              <a:rPr lang="en-GB" sz="1600" dirty="0">
                <a:solidFill>
                  <a:srgbClr val="D4D4D4"/>
                </a:solidFill>
                <a:latin typeface="Menlo" panose="020B0609030804020204" pitchFamily="49" charset="0"/>
              </a:rPr>
              <a:t>: </a:t>
            </a:r>
            <a:r>
              <a:rPr lang="en-GB" sz="1600" dirty="0">
                <a:solidFill>
                  <a:srgbClr val="CE9178"/>
                </a:solidFill>
                <a:latin typeface="Menlo" panose="020B0609030804020204" pitchFamily="49" charset="0"/>
              </a:rPr>
              <a:t>config-volume</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a:t>
            </a:r>
            <a:r>
              <a:rPr lang="en-GB" sz="1600" dirty="0" err="1">
                <a:solidFill>
                  <a:srgbClr val="569CD6"/>
                </a:solidFill>
                <a:latin typeface="Menlo" panose="020B0609030804020204" pitchFamily="49" charset="0"/>
              </a:rPr>
              <a:t>mountPath</a:t>
            </a:r>
            <a:r>
              <a:rPr lang="en-GB" sz="1600" dirty="0">
                <a:solidFill>
                  <a:srgbClr val="D4D4D4"/>
                </a:solidFill>
                <a:latin typeface="Menlo" panose="020B0609030804020204" pitchFamily="49" charset="0"/>
              </a:rPr>
              <a:t>: </a:t>
            </a:r>
            <a:r>
              <a:rPr lang="en-GB" sz="1600" dirty="0">
                <a:solidFill>
                  <a:srgbClr val="CE9178"/>
                </a:solidFill>
                <a:latin typeface="Menlo" panose="020B0609030804020204" pitchFamily="49" charset="0"/>
              </a:rPr>
              <a:t>/config</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volumes</a:t>
            </a:r>
            <a:r>
              <a:rPr lang="en-GB" sz="1600" dirty="0">
                <a:solidFill>
                  <a:srgbClr val="D4D4D4"/>
                </a:solidFill>
                <a:latin typeface="Menlo" panose="020B0609030804020204" pitchFamily="49" charset="0"/>
              </a:rPr>
              <a:t>:</a:t>
            </a:r>
          </a:p>
          <a:p>
            <a:r>
              <a:rPr lang="en-GB" sz="1600" dirty="0">
                <a:solidFill>
                  <a:srgbClr val="D4D4D4"/>
                </a:solidFill>
                <a:latin typeface="Menlo" panose="020B0609030804020204" pitchFamily="49" charset="0"/>
              </a:rPr>
              <a:t>        - </a:t>
            </a:r>
            <a:r>
              <a:rPr lang="en-GB" sz="1600" dirty="0">
                <a:solidFill>
                  <a:srgbClr val="569CD6"/>
                </a:solidFill>
                <a:latin typeface="Menlo" panose="020B0609030804020204" pitchFamily="49" charset="0"/>
              </a:rPr>
              <a:t>name</a:t>
            </a:r>
            <a:r>
              <a:rPr lang="en-GB" sz="1600" dirty="0">
                <a:solidFill>
                  <a:srgbClr val="D4D4D4"/>
                </a:solidFill>
                <a:latin typeface="Menlo" panose="020B0609030804020204" pitchFamily="49" charset="0"/>
              </a:rPr>
              <a:t>: </a:t>
            </a:r>
            <a:r>
              <a:rPr lang="en-GB" sz="1600" dirty="0">
                <a:solidFill>
                  <a:srgbClr val="CE9178"/>
                </a:solidFill>
                <a:latin typeface="Menlo" panose="020B0609030804020204" pitchFamily="49" charset="0"/>
              </a:rPr>
              <a:t>config-volume</a:t>
            </a:r>
            <a:endParaRPr lang="en-GB" sz="1600" dirty="0">
              <a:solidFill>
                <a:srgbClr val="D4D4D4"/>
              </a:solidFill>
              <a:latin typeface="Menlo" panose="020B0609030804020204" pitchFamily="49" charset="0"/>
            </a:endParaRPr>
          </a:p>
          <a:p>
            <a:r>
              <a:rPr lang="en-GB" sz="1600" dirty="0">
                <a:solidFill>
                  <a:srgbClr val="569CD6"/>
                </a:solidFill>
                <a:latin typeface="Menlo" panose="020B0609030804020204" pitchFamily="49" charset="0"/>
              </a:rPr>
              <a:t>          </a:t>
            </a:r>
            <a:r>
              <a:rPr lang="en-GB" sz="1600" dirty="0" err="1">
                <a:solidFill>
                  <a:srgbClr val="569CD6"/>
                </a:solidFill>
                <a:latin typeface="Menlo" panose="020B0609030804020204" pitchFamily="49" charset="0"/>
              </a:rPr>
              <a:t>configMap</a:t>
            </a:r>
            <a:r>
              <a:rPr lang="en-GB" sz="1600" dirty="0">
                <a:solidFill>
                  <a:srgbClr val="D4D4D4"/>
                </a:solidFill>
                <a:latin typeface="Menlo" panose="020B0609030804020204" pitchFamily="49" charset="0"/>
              </a:rPr>
              <a:t>:</a:t>
            </a:r>
          </a:p>
          <a:p>
            <a:r>
              <a:rPr lang="en-GB" sz="1600" dirty="0">
                <a:solidFill>
                  <a:srgbClr val="569CD6"/>
                </a:solidFill>
                <a:latin typeface="Menlo" panose="020B0609030804020204" pitchFamily="49" charset="0"/>
              </a:rPr>
              <a:t>            name</a:t>
            </a:r>
            <a:r>
              <a:rPr lang="en-GB" sz="1600" dirty="0">
                <a:solidFill>
                  <a:srgbClr val="D4D4D4"/>
                </a:solidFill>
                <a:latin typeface="Menlo" panose="020B0609030804020204" pitchFamily="49" charset="0"/>
              </a:rPr>
              <a:t>: </a:t>
            </a:r>
            <a:r>
              <a:rPr lang="en-GB" sz="1600" dirty="0">
                <a:solidFill>
                  <a:srgbClr val="CE9178"/>
                </a:solidFill>
                <a:latin typeface="Menlo" panose="020B0609030804020204" pitchFamily="49" charset="0"/>
              </a:rPr>
              <a:t>app-config</a:t>
            </a:r>
            <a:endParaRPr lang="en-GB" sz="1600" dirty="0">
              <a:solidFill>
                <a:srgbClr val="D4D4D4"/>
              </a:solidFill>
              <a:latin typeface="Menlo" panose="020B0609030804020204" pitchFamily="49" charset="0"/>
            </a:endParaRPr>
          </a:p>
        </p:txBody>
      </p:sp>
      <p:sp>
        <p:nvSpPr>
          <p:cNvPr id="2" name="Right Brace 1">
            <a:extLst>
              <a:ext uri="{FF2B5EF4-FFF2-40B4-BE49-F238E27FC236}">
                <a16:creationId xmlns:a16="http://schemas.microsoft.com/office/drawing/2014/main" id="{F060FBE7-744D-FA44-89C0-5CFCF4B784F6}"/>
              </a:ext>
            </a:extLst>
          </p:cNvPr>
          <p:cNvSpPr/>
          <p:nvPr/>
        </p:nvSpPr>
        <p:spPr>
          <a:xfrm>
            <a:off x="8265459" y="3734068"/>
            <a:ext cx="394447" cy="1913697"/>
          </a:xfrm>
          <a:prstGeom prst="rightBrace">
            <a:avLst/>
          </a:prstGeom>
          <a:ln w="1174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PL"/>
          </a:p>
        </p:txBody>
      </p:sp>
    </p:spTree>
    <p:extLst>
      <p:ext uri="{BB962C8B-B14F-4D97-AF65-F5344CB8AC3E}">
        <p14:creationId xmlns:p14="http://schemas.microsoft.com/office/powerpoint/2010/main" val="193165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helf, book, indoor, room&#10;&#10;Description automatically generated">
            <a:extLst>
              <a:ext uri="{FF2B5EF4-FFF2-40B4-BE49-F238E27FC236}">
                <a16:creationId xmlns:a16="http://schemas.microsoft.com/office/drawing/2014/main" id="{00BBC5F2-2FD9-344A-9AFA-72AD63DDC4CF}"/>
              </a:ext>
            </a:extLst>
          </p:cNvPr>
          <p:cNvPicPr>
            <a:picLocks noChangeAspect="1"/>
          </p:cNvPicPr>
          <p:nvPr/>
        </p:nvPicPr>
        <p:blipFill rotWithShape="1">
          <a:blip r:embed="rId2">
            <a:alphaModFix amt="50000"/>
          </a:blip>
          <a:srcRect t="2868" b="8549"/>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Application </a:t>
            </a:r>
            <a:r>
              <a:rPr lang="pl-PL">
                <a:solidFill>
                  <a:srgbClr val="FFFFFF"/>
                </a:solidFill>
                <a:latin typeface="Roboto Medium" panose="02000000000000000000" pitchFamily="2" charset="0"/>
                <a:ea typeface="Roboto Medium" panose="02000000000000000000" pitchFamily="2" charset="0"/>
              </a:rPr>
              <a:t>Configuration</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530733619"/>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animal, small, green, black&#10;&#10;Description automatically generated">
            <a:extLst>
              <a:ext uri="{FF2B5EF4-FFF2-40B4-BE49-F238E27FC236}">
                <a16:creationId xmlns:a16="http://schemas.microsoft.com/office/drawing/2014/main" id="{1F06C396-1137-7E43-85D3-DA8026C6A92A}"/>
              </a:ext>
            </a:extLst>
          </p:cNvPr>
          <p:cNvPicPr>
            <a:picLocks noChangeAspect="1"/>
          </p:cNvPicPr>
          <p:nvPr/>
        </p:nvPicPr>
        <p:blipFill rotWithShape="1">
          <a:blip r:embed="rId2">
            <a:alphaModFix amt="50000"/>
          </a:blip>
          <a:srcRect t="13094" b="1409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a:solidFill>
                  <a:srgbClr val="FFFFFF"/>
                </a:solidFill>
                <a:latin typeface="Roboto Medium" panose="02000000000000000000" pitchFamily="2" charset="0"/>
                <a:ea typeface="Roboto Medium" panose="02000000000000000000" pitchFamily="2" charset="0"/>
              </a:rPr>
              <a:t>Debug</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2203774243"/>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pl-PL" sz="3200" dirty="0">
                <a:solidFill>
                  <a:schemeClr val="bg1"/>
                </a:solidFill>
              </a:rPr>
              <a:t>We </a:t>
            </a:r>
            <a:r>
              <a:rPr lang="pl-PL" sz="3200" dirty="0" err="1">
                <a:solidFill>
                  <a:schemeClr val="bg1"/>
                </a:solidFill>
              </a:rPr>
              <a:t>need</a:t>
            </a:r>
            <a:r>
              <a:rPr lang="pl-PL" sz="3200" dirty="0">
                <a:solidFill>
                  <a:schemeClr val="bg1"/>
                </a:solidFill>
              </a:rPr>
              <a:t> to be </a:t>
            </a:r>
            <a:r>
              <a:rPr lang="pl-PL" sz="3200" dirty="0" err="1">
                <a:solidFill>
                  <a:schemeClr val="bg1"/>
                </a:solidFill>
              </a:rPr>
              <a:t>sure</a:t>
            </a:r>
            <a:r>
              <a:rPr lang="pl-PL" sz="3200" dirty="0">
                <a:solidFill>
                  <a:schemeClr val="bg1"/>
                </a:solidFill>
              </a:rPr>
              <a:t> </a:t>
            </a:r>
            <a:r>
              <a:rPr lang="pl-PL" sz="3200" dirty="0" err="1">
                <a:solidFill>
                  <a:schemeClr val="bg1"/>
                </a:solidFill>
              </a:rPr>
              <a:t>that</a:t>
            </a:r>
            <a:r>
              <a:rPr lang="pl-PL" sz="3200" dirty="0">
                <a:solidFill>
                  <a:schemeClr val="bg1"/>
                </a:solidFill>
              </a:rPr>
              <a:t> we </a:t>
            </a:r>
            <a:r>
              <a:rPr lang="pl-PL" sz="3200" dirty="0" err="1">
                <a:solidFill>
                  <a:schemeClr val="bg1"/>
                </a:solidFill>
              </a:rPr>
              <a:t>will</a:t>
            </a:r>
            <a:r>
              <a:rPr lang="pl-PL" sz="3200" dirty="0">
                <a:solidFill>
                  <a:schemeClr val="bg1"/>
                </a:solidFill>
              </a:rPr>
              <a:t> be </a:t>
            </a:r>
            <a:r>
              <a:rPr lang="pl-PL" sz="3200" dirty="0" err="1">
                <a:solidFill>
                  <a:schemeClr val="bg1"/>
                </a:solidFill>
              </a:rPr>
              <a:t>able</a:t>
            </a:r>
            <a:r>
              <a:rPr lang="pl-PL" sz="3200" dirty="0">
                <a:solidFill>
                  <a:schemeClr val="bg1"/>
                </a:solidFill>
              </a:rPr>
              <a:t> to </a:t>
            </a:r>
            <a:r>
              <a:rPr lang="pl-PL" sz="3200" dirty="0" err="1">
                <a:solidFill>
                  <a:schemeClr val="bg1"/>
                </a:solidFill>
              </a:rPr>
              <a:t>debug</a:t>
            </a:r>
            <a:r>
              <a:rPr lang="pl-PL" sz="3200" dirty="0">
                <a:solidFill>
                  <a:schemeClr val="bg1"/>
                </a:solidFill>
              </a:rPr>
              <a:t> out </a:t>
            </a:r>
            <a:r>
              <a:rPr lang="pl-PL" sz="3200" dirty="0" err="1">
                <a:solidFill>
                  <a:schemeClr val="bg1"/>
                </a:solidFill>
              </a:rPr>
              <a:t>application</a:t>
            </a:r>
            <a:r>
              <a:rPr lang="pl-PL" sz="3200" dirty="0">
                <a:solidFill>
                  <a:schemeClr val="bg1"/>
                </a:solidFill>
              </a:rPr>
              <a:t> on </a:t>
            </a:r>
            <a:r>
              <a:rPr lang="pl-PL" sz="3200" dirty="0" err="1">
                <a:solidFill>
                  <a:schemeClr val="bg1"/>
                </a:solidFill>
              </a:rPr>
              <a:t>production</a:t>
            </a:r>
            <a:r>
              <a:rPr lang="pl-PL" sz="3200" dirty="0">
                <a:solidFill>
                  <a:schemeClr val="bg1"/>
                </a:solidFill>
              </a:rPr>
              <a:t>!</a:t>
            </a:r>
          </a:p>
          <a:p>
            <a:pPr fontAlgn="base">
              <a:buClr>
                <a:schemeClr val="accent1"/>
              </a:buClr>
            </a:pPr>
            <a:r>
              <a:rPr lang="pl-PL" sz="3200" dirty="0" err="1">
                <a:solidFill>
                  <a:schemeClr val="bg1"/>
                </a:solidFill>
              </a:rPr>
              <a:t>It’s</a:t>
            </a:r>
            <a:r>
              <a:rPr lang="pl-PL" sz="3200" dirty="0">
                <a:solidFill>
                  <a:schemeClr val="bg1"/>
                </a:solidFill>
              </a:rPr>
              <a:t> </a:t>
            </a:r>
            <a:r>
              <a:rPr lang="pl-PL" sz="3200" dirty="0" err="1">
                <a:solidFill>
                  <a:schemeClr val="bg1"/>
                </a:solidFill>
              </a:rPr>
              <a:t>vary</a:t>
            </a:r>
            <a:r>
              <a:rPr lang="pl-PL" sz="3200" dirty="0">
                <a:solidFill>
                  <a:schemeClr val="bg1"/>
                </a:solidFill>
              </a:rPr>
              <a:t> </a:t>
            </a:r>
            <a:r>
              <a:rPr lang="pl-PL" sz="3200" dirty="0" err="1">
                <a:solidFill>
                  <a:schemeClr val="bg1"/>
                </a:solidFill>
              </a:rPr>
              <a:t>depend</a:t>
            </a:r>
            <a:r>
              <a:rPr lang="pl-PL" sz="3200" dirty="0">
                <a:solidFill>
                  <a:schemeClr val="bg1"/>
                </a:solidFill>
              </a:rPr>
              <a:t> on </a:t>
            </a:r>
            <a:r>
              <a:rPr lang="pl-PL" sz="3200" dirty="0" err="1">
                <a:solidFill>
                  <a:schemeClr val="bg1"/>
                </a:solidFill>
              </a:rPr>
              <a:t>programming</a:t>
            </a:r>
            <a:r>
              <a:rPr lang="pl-PL" sz="3200" dirty="0">
                <a:solidFill>
                  <a:schemeClr val="bg1"/>
                </a:solidFill>
              </a:rPr>
              <a:t> </a:t>
            </a:r>
            <a:r>
              <a:rPr lang="pl-PL" sz="3200" dirty="0" err="1">
                <a:solidFill>
                  <a:schemeClr val="bg1"/>
                </a:solidFill>
              </a:rPr>
              <a:t>language</a:t>
            </a:r>
            <a:endParaRPr lang="pl-PL" sz="3200" dirty="0">
              <a:solidFill>
                <a:schemeClr val="bg1"/>
              </a:solidFill>
            </a:endParaRPr>
          </a:p>
          <a:p>
            <a:pPr fontAlgn="base">
              <a:buClr>
                <a:schemeClr val="accent1"/>
              </a:buClr>
            </a:pPr>
            <a:r>
              <a:rPr lang="pl-PL" sz="3200" dirty="0">
                <a:solidFill>
                  <a:schemeClr val="bg1"/>
                </a:solidFill>
              </a:rPr>
              <a:t>Expose </a:t>
            </a:r>
            <a:r>
              <a:rPr lang="pl-PL" sz="3200" dirty="0" err="1">
                <a:solidFill>
                  <a:schemeClr val="bg1"/>
                </a:solidFill>
              </a:rPr>
              <a:t>proper</a:t>
            </a:r>
            <a:r>
              <a:rPr lang="pl-PL" sz="3200" dirty="0">
                <a:solidFill>
                  <a:schemeClr val="bg1"/>
                </a:solidFill>
              </a:rPr>
              <a:t> </a:t>
            </a:r>
            <a:r>
              <a:rPr lang="pl-PL" sz="3200" dirty="0" err="1">
                <a:solidFill>
                  <a:schemeClr val="bg1"/>
                </a:solidFill>
              </a:rPr>
              <a:t>ports</a:t>
            </a:r>
            <a:r>
              <a:rPr lang="pl-PL" sz="3200" dirty="0">
                <a:solidFill>
                  <a:schemeClr val="bg1"/>
                </a:solidFill>
              </a:rPr>
              <a:t> for </a:t>
            </a:r>
            <a:r>
              <a:rPr lang="pl-PL" sz="3200" dirty="0" err="1">
                <a:solidFill>
                  <a:schemeClr val="bg1"/>
                </a:solidFill>
              </a:rPr>
              <a:t>debug</a:t>
            </a:r>
            <a:r>
              <a:rPr lang="pl-PL" sz="3200" dirty="0">
                <a:solidFill>
                  <a:schemeClr val="bg1"/>
                </a:solidFill>
              </a:rPr>
              <a:t> </a:t>
            </a:r>
            <a:r>
              <a:rPr lang="pl-PL" sz="3200" dirty="0" err="1">
                <a:solidFill>
                  <a:schemeClr val="bg1"/>
                </a:solidFill>
              </a:rPr>
              <a:t>purpose</a:t>
            </a:r>
            <a:endParaRPr lang="pl-PL" sz="3200" dirty="0">
              <a:solidFill>
                <a:schemeClr val="bg1"/>
              </a:solidFill>
            </a:endParaRPr>
          </a:p>
          <a:p>
            <a:pPr fontAlgn="base">
              <a:buClr>
                <a:schemeClr val="accent1"/>
              </a:buClr>
            </a:pPr>
            <a:r>
              <a:rPr lang="pl-PL" sz="3200" dirty="0">
                <a:solidFill>
                  <a:schemeClr val="bg1"/>
                </a:solidFill>
              </a:rPr>
              <a:t>Expose </a:t>
            </a:r>
            <a:r>
              <a:rPr lang="pl-PL" sz="3200" dirty="0" err="1">
                <a:solidFill>
                  <a:schemeClr val="bg1"/>
                </a:solidFill>
              </a:rPr>
              <a:t>proper</a:t>
            </a:r>
            <a:r>
              <a:rPr lang="pl-PL" sz="3200" dirty="0">
                <a:solidFill>
                  <a:schemeClr val="bg1"/>
                </a:solidFill>
              </a:rPr>
              <a:t> </a:t>
            </a:r>
            <a:r>
              <a:rPr lang="pl-PL" sz="3200" dirty="0" err="1">
                <a:solidFill>
                  <a:schemeClr val="bg1"/>
                </a:solidFill>
              </a:rPr>
              <a:t>ports</a:t>
            </a:r>
            <a:r>
              <a:rPr lang="pl-PL" sz="3200" dirty="0">
                <a:solidFill>
                  <a:schemeClr val="bg1"/>
                </a:solidFill>
              </a:rPr>
              <a:t> for </a:t>
            </a:r>
            <a:r>
              <a:rPr lang="pl-PL" sz="3200" dirty="0" err="1">
                <a:solidFill>
                  <a:schemeClr val="bg1"/>
                </a:solidFill>
              </a:rPr>
              <a:t>profiling</a:t>
            </a:r>
            <a:r>
              <a:rPr lang="pl-PL" sz="3200" dirty="0">
                <a:solidFill>
                  <a:schemeClr val="bg1"/>
                </a:solidFill>
              </a:rPr>
              <a:t> </a:t>
            </a:r>
            <a:r>
              <a:rPr lang="pl-PL" sz="3200" dirty="0" err="1">
                <a:solidFill>
                  <a:schemeClr val="bg1"/>
                </a:solidFill>
              </a:rPr>
              <a:t>purpose</a:t>
            </a:r>
            <a:endParaRPr lang="pl-PL" sz="3200" dirty="0">
              <a:solidFill>
                <a:schemeClr val="bg1"/>
              </a:solidFill>
            </a:endParaRPr>
          </a:p>
          <a:p>
            <a:pPr fontAlgn="base">
              <a:buClr>
                <a:schemeClr val="accent1"/>
              </a:buClr>
            </a:pPr>
            <a:r>
              <a:rPr lang="pl-PL" sz="3200" dirty="0" err="1">
                <a:solidFill>
                  <a:schemeClr val="bg1"/>
                </a:solidFill>
              </a:rPr>
              <a:t>Remember</a:t>
            </a:r>
            <a:r>
              <a:rPr lang="pl-PL" sz="3200" dirty="0">
                <a:solidFill>
                  <a:schemeClr val="bg1"/>
                </a:solidFill>
              </a:rPr>
              <a:t> </a:t>
            </a:r>
            <a:r>
              <a:rPr lang="pl-PL" sz="3200" dirty="0" err="1">
                <a:solidFill>
                  <a:schemeClr val="bg1"/>
                </a:solidFill>
              </a:rPr>
              <a:t>about</a:t>
            </a:r>
            <a:r>
              <a:rPr lang="pl-PL" sz="3200" dirty="0">
                <a:solidFill>
                  <a:schemeClr val="bg1"/>
                </a:solidFill>
              </a:rPr>
              <a:t> </a:t>
            </a:r>
            <a:r>
              <a:rPr lang="pl-PL" sz="3200" dirty="0" err="1">
                <a:solidFill>
                  <a:schemeClr val="bg1"/>
                </a:solidFill>
              </a:rPr>
              <a:t>security</a:t>
            </a:r>
            <a:r>
              <a:rPr lang="pl-PL" sz="3200" dirty="0">
                <a:solidFill>
                  <a:schemeClr val="bg1"/>
                </a:solidFill>
              </a:rPr>
              <a:t> – expose </a:t>
            </a:r>
            <a:r>
              <a:rPr lang="pl-PL" sz="3200" dirty="0" err="1">
                <a:solidFill>
                  <a:schemeClr val="bg1"/>
                </a:solidFill>
              </a:rPr>
              <a:t>ports</a:t>
            </a:r>
            <a:r>
              <a:rPr lang="pl-PL" sz="3200" dirty="0">
                <a:solidFill>
                  <a:schemeClr val="bg1"/>
                </a:solidFill>
              </a:rPr>
              <a:t> </a:t>
            </a:r>
            <a:r>
              <a:rPr lang="pl-PL" sz="3200" dirty="0" err="1">
                <a:solidFill>
                  <a:schemeClr val="bg1"/>
                </a:solidFill>
              </a:rPr>
              <a:t>only</a:t>
            </a:r>
            <a:r>
              <a:rPr lang="pl-PL" sz="3200" dirty="0">
                <a:solidFill>
                  <a:schemeClr val="bg1"/>
                </a:solidFill>
              </a:rPr>
              <a:t> to </a:t>
            </a:r>
            <a:r>
              <a:rPr lang="pl-PL" sz="3200" dirty="0" err="1">
                <a:solidFill>
                  <a:schemeClr val="bg1"/>
                </a:solidFill>
              </a:rPr>
              <a:t>outside</a:t>
            </a:r>
            <a:r>
              <a:rPr lang="pl-PL" sz="3200" dirty="0">
                <a:solidFill>
                  <a:schemeClr val="bg1"/>
                </a:solidFill>
              </a:rPr>
              <a:t> of the </a:t>
            </a:r>
            <a:r>
              <a:rPr lang="pl-PL" sz="3200" dirty="0" err="1">
                <a:solidFill>
                  <a:schemeClr val="bg1"/>
                </a:solidFill>
              </a:rPr>
              <a:t>docker</a:t>
            </a:r>
            <a:r>
              <a:rPr lang="pl-PL" sz="3200" dirty="0">
                <a:solidFill>
                  <a:schemeClr val="bg1"/>
                </a:solidFill>
              </a:rPr>
              <a:t> not </a:t>
            </a:r>
            <a:r>
              <a:rPr lang="pl-PL" sz="3200" dirty="0" err="1">
                <a:solidFill>
                  <a:schemeClr val="bg1"/>
                </a:solidFill>
              </a:rPr>
              <a:t>outside</a:t>
            </a:r>
            <a:r>
              <a:rPr lang="pl-PL" sz="3200" dirty="0">
                <a:solidFill>
                  <a:schemeClr val="bg1"/>
                </a:solidFill>
              </a:rPr>
              <a:t> of the </a:t>
            </a:r>
            <a:r>
              <a:rPr lang="pl-PL" sz="3200" dirty="0" err="1">
                <a:solidFill>
                  <a:schemeClr val="bg1"/>
                </a:solidFill>
              </a:rPr>
              <a:t>cluster</a:t>
            </a:r>
            <a:r>
              <a:rPr lang="pl-PL" sz="3200" dirty="0">
                <a:solidFill>
                  <a:schemeClr val="bg1"/>
                </a:solidFill>
              </a:rPr>
              <a:t>/to the end </a:t>
            </a:r>
            <a:r>
              <a:rPr lang="pl-PL" sz="3200" dirty="0" err="1">
                <a:solidFill>
                  <a:schemeClr val="bg1"/>
                </a:solidFill>
              </a:rPr>
              <a:t>clients</a:t>
            </a:r>
            <a:endParaRPr lang="pl-PL" sz="3200" dirty="0">
              <a:solidFill>
                <a:schemeClr val="bg1"/>
              </a:solidFill>
            </a:endParaRPr>
          </a:p>
          <a:p>
            <a:pPr fontAlgn="base">
              <a:buClr>
                <a:schemeClr val="accent1"/>
              </a:buClr>
            </a:pPr>
            <a:r>
              <a:rPr lang="pl-PL" sz="3200" dirty="0">
                <a:solidFill>
                  <a:schemeClr val="bg1"/>
                </a:solidFill>
              </a:rPr>
              <a:t>We </a:t>
            </a:r>
            <a:r>
              <a:rPr lang="pl-PL" sz="3200" dirty="0" err="1">
                <a:solidFill>
                  <a:schemeClr val="bg1"/>
                </a:solidFill>
              </a:rPr>
              <a:t>should</a:t>
            </a:r>
            <a:r>
              <a:rPr lang="pl-PL" sz="3200" dirty="0">
                <a:solidFill>
                  <a:schemeClr val="bg1"/>
                </a:solidFill>
              </a:rPr>
              <a:t> not </a:t>
            </a:r>
            <a:r>
              <a:rPr lang="en-GB" sz="3200" dirty="0">
                <a:solidFill>
                  <a:schemeClr val="accent2"/>
                </a:solidFill>
              </a:rPr>
              <a:t>`docker exec` </a:t>
            </a:r>
            <a:r>
              <a:rPr lang="en-GB" sz="3200" dirty="0">
                <a:solidFill>
                  <a:schemeClr val="bg1"/>
                </a:solidFill>
              </a:rPr>
              <a:t>or</a:t>
            </a:r>
            <a:r>
              <a:rPr lang="en-GB" sz="3200" dirty="0">
                <a:solidFill>
                  <a:schemeClr val="accent2"/>
                </a:solidFill>
              </a:rPr>
              <a:t> `</a:t>
            </a:r>
            <a:r>
              <a:rPr lang="en-GB" sz="3200" dirty="0" err="1">
                <a:solidFill>
                  <a:schemeClr val="accent2"/>
                </a:solidFill>
              </a:rPr>
              <a:t>kubectl</a:t>
            </a:r>
            <a:r>
              <a:rPr lang="en-GB" sz="3200" dirty="0">
                <a:solidFill>
                  <a:schemeClr val="accent2"/>
                </a:solidFill>
              </a:rPr>
              <a:t> exec`</a:t>
            </a:r>
            <a:endParaRPr lang="pl-PL" sz="3200" dirty="0">
              <a:solidFill>
                <a:schemeClr val="accent2"/>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Debug</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401595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10;&#10;Description automatically generated">
            <a:extLst>
              <a:ext uri="{FF2B5EF4-FFF2-40B4-BE49-F238E27FC236}">
                <a16:creationId xmlns:a16="http://schemas.microsoft.com/office/drawing/2014/main" id="{7A642AD2-2893-DB45-8EA5-9A1FCEE8A6AC}"/>
              </a:ext>
            </a:extLst>
          </p:cNvPr>
          <p:cNvPicPr>
            <a:picLocks noChangeAspect="1"/>
          </p:cNvPicPr>
          <p:nvPr/>
        </p:nvPicPr>
        <p:blipFill rotWithShape="1">
          <a:blip r:embed="rId2">
            <a:alphaModFix amt="50000"/>
          </a:blip>
          <a:srcRect t="4049" b="11682"/>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Container</a:t>
            </a:r>
            <a:r>
              <a:rPr lang="pl-PL" dirty="0">
                <a:solidFill>
                  <a:srgbClr val="FFFFFF"/>
                </a:solidFill>
                <a:latin typeface="Roboto Medium" panose="02000000000000000000" pitchFamily="2" charset="0"/>
                <a:ea typeface="Roboto Medium" panose="02000000000000000000" pitchFamily="2" charset="0"/>
              </a:rPr>
              <a:t> Instrumentation </a:t>
            </a:r>
            <a:r>
              <a:rPr lang="pl-PL" dirty="0" err="1">
                <a:solidFill>
                  <a:srgbClr val="FFFFFF"/>
                </a:solidFill>
                <a:latin typeface="Roboto Medium" panose="02000000000000000000" pitchFamily="2" charset="0"/>
                <a:ea typeface="Roboto Medium" panose="02000000000000000000" pitchFamily="2" charset="0"/>
              </a:rPr>
              <a:t>Metrics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180676021"/>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5CB9-3396-BA40-9437-5A265B71C87E}"/>
              </a:ext>
            </a:extLst>
          </p:cNvPr>
          <p:cNvSpPr>
            <a:spLocks noGrp="1"/>
          </p:cNvSpPr>
          <p:nvPr>
            <p:ph type="title"/>
          </p:nvPr>
        </p:nvSpPr>
        <p:spPr/>
        <p:txBody>
          <a:bodyPr/>
          <a:lstStyle/>
          <a:p>
            <a:r>
              <a:rPr lang="pl-PL" dirty="0">
                <a:solidFill>
                  <a:schemeClr val="bg1"/>
                </a:solidFill>
                <a:ea typeface="Roboto Light" panose="02000000000000000000" pitchFamily="2" charset="0"/>
                <a:cs typeface="Calibri Light" panose="020F0302020204030204" pitchFamily="34" charset="0"/>
              </a:rPr>
              <a:t>User</a:t>
            </a:r>
          </a:p>
        </p:txBody>
      </p:sp>
      <p:sp>
        <p:nvSpPr>
          <p:cNvPr id="12" name="Content Placeholder 11">
            <a:extLst>
              <a:ext uri="{FF2B5EF4-FFF2-40B4-BE49-F238E27FC236}">
                <a16:creationId xmlns:a16="http://schemas.microsoft.com/office/drawing/2014/main" id="{0C0BE5D1-B840-3745-93F6-D27AA6ABB9F8}"/>
              </a:ext>
            </a:extLst>
          </p:cNvPr>
          <p:cNvSpPr>
            <a:spLocks noGrp="1"/>
          </p:cNvSpPr>
          <p:nvPr>
            <p:ph idx="1"/>
          </p:nvPr>
        </p:nvSpPr>
        <p:spPr/>
        <p:txBody>
          <a:bodyPr/>
          <a:lstStyle/>
          <a:p>
            <a:endParaRPr lang="pl-PL"/>
          </a:p>
        </p:txBody>
      </p:sp>
      <p:sp>
        <p:nvSpPr>
          <p:cNvPr id="13" name="TextBox 12">
            <a:extLst>
              <a:ext uri="{FF2B5EF4-FFF2-40B4-BE49-F238E27FC236}">
                <a16:creationId xmlns:a16="http://schemas.microsoft.com/office/drawing/2014/main" id="{4CFF0958-CA3A-194F-8EB2-2DA5C28F4800}"/>
              </a:ext>
            </a:extLst>
          </p:cNvPr>
          <p:cNvSpPr txBox="1"/>
          <p:nvPr/>
        </p:nvSpPr>
        <p:spPr>
          <a:xfrm>
            <a:off x="838200" y="1323638"/>
            <a:ext cx="10515599" cy="5355312"/>
          </a:xfrm>
          <a:prstGeom prst="rect">
            <a:avLst/>
          </a:prstGeom>
          <a:solidFill>
            <a:srgbClr val="424242"/>
          </a:solidFill>
        </p:spPr>
        <p:txBody>
          <a:bodyPr wrap="square" rtlCol="0">
            <a:spAutoFit/>
          </a:bodyPr>
          <a:lstStyle/>
          <a:p>
            <a:pPr lvl="0">
              <a:lnSpc>
                <a:spcPct val="90000"/>
              </a:lnSpc>
              <a:spcBef>
                <a:spcPts val="1800"/>
              </a:spcBef>
              <a:buClr>
                <a:srgbClr val="56C5FF"/>
              </a:buClr>
              <a:buSzPct val="100000"/>
            </a:pPr>
            <a:r>
              <a:rPr lang="en-US" sz="1900" dirty="0">
                <a:solidFill>
                  <a:srgbClr val="BBB529"/>
                </a:solidFill>
                <a:latin typeface="Corbel"/>
              </a:rPr>
              <a:t>@Entity</a:t>
            </a:r>
            <a:br>
              <a:rPr lang="en-US" sz="1900" dirty="0">
                <a:solidFill>
                  <a:srgbClr val="BBB529"/>
                </a:solidFill>
                <a:latin typeface="Corbel"/>
              </a:rPr>
            </a:br>
            <a:r>
              <a:rPr lang="en-US" sz="1900" dirty="0">
                <a:solidFill>
                  <a:srgbClr val="BBB529"/>
                </a:solidFill>
                <a:latin typeface="Corbel"/>
              </a:rPr>
              <a:t>@Table</a:t>
            </a:r>
            <a:r>
              <a:rPr lang="en-US" sz="1900" dirty="0">
                <a:solidFill>
                  <a:prstClr val="white"/>
                </a:solidFill>
                <a:latin typeface="Corbel"/>
              </a:rPr>
              <a:t>(</a:t>
            </a:r>
            <a:r>
              <a:rPr lang="en-US" sz="1900" dirty="0">
                <a:solidFill>
                  <a:srgbClr val="D0D0FF"/>
                </a:solidFill>
                <a:latin typeface="Corbel"/>
              </a:rPr>
              <a:t>name </a:t>
            </a:r>
            <a:r>
              <a:rPr lang="en-US" sz="1900" dirty="0">
                <a:solidFill>
                  <a:prstClr val="white"/>
                </a:solidFill>
                <a:latin typeface="Corbel"/>
              </a:rPr>
              <a:t>= </a:t>
            </a:r>
            <a:r>
              <a:rPr lang="en-US" sz="1900" dirty="0">
                <a:solidFill>
                  <a:srgbClr val="6A8759"/>
                </a:solidFill>
                <a:latin typeface="Corbel"/>
              </a:rPr>
              <a:t>"users"</a:t>
            </a:r>
            <a:r>
              <a:rPr lang="en-US" sz="1900" dirty="0">
                <a:solidFill>
                  <a:prstClr val="white"/>
                </a:solidFill>
                <a:latin typeface="Corbel"/>
              </a:rPr>
              <a:t>)</a:t>
            </a:r>
            <a:br>
              <a:rPr lang="en-US" sz="1900" dirty="0">
                <a:solidFill>
                  <a:prstClr val="white"/>
                </a:solidFill>
                <a:latin typeface="Corbel"/>
              </a:rPr>
            </a:br>
            <a:r>
              <a:rPr lang="en-US" sz="1900" dirty="0">
                <a:solidFill>
                  <a:srgbClr val="CC7832"/>
                </a:solidFill>
                <a:latin typeface="Corbel"/>
              </a:rPr>
              <a:t>public class </a:t>
            </a:r>
            <a:r>
              <a:rPr lang="en-US" sz="1900" dirty="0">
                <a:solidFill>
                  <a:prstClr val="white"/>
                </a:solidFill>
                <a:latin typeface="Corbel"/>
              </a:rPr>
              <a:t>User {</a:t>
            </a:r>
            <a:br>
              <a:rPr lang="en-US" sz="1900" dirty="0">
                <a:solidFill>
                  <a:prstClr val="white"/>
                </a:solidFill>
                <a:latin typeface="Corbel"/>
              </a:rPr>
            </a:br>
            <a:br>
              <a:rPr lang="en-US" sz="1900" dirty="0">
                <a:solidFill>
                  <a:prstClr val="white"/>
                </a:solidFill>
                <a:latin typeface="Corbel"/>
              </a:rPr>
            </a:br>
            <a:r>
              <a:rPr lang="en-US" sz="1900" dirty="0">
                <a:solidFill>
                  <a:prstClr val="white"/>
                </a:solidFill>
                <a:latin typeface="Corbel"/>
              </a:rPr>
              <a:t>    </a:t>
            </a:r>
            <a:r>
              <a:rPr lang="en-US" sz="1900" dirty="0">
                <a:solidFill>
                  <a:srgbClr val="BBB529"/>
                </a:solidFill>
                <a:latin typeface="Corbel"/>
              </a:rPr>
              <a:t>@Id</a:t>
            </a:r>
            <a:br>
              <a:rPr lang="en-US" sz="1900" dirty="0">
                <a:solidFill>
                  <a:srgbClr val="BBB529"/>
                </a:solidFill>
                <a:latin typeface="Corbel"/>
              </a:rPr>
            </a:br>
            <a:r>
              <a:rPr lang="en-US" sz="1900" dirty="0">
                <a:solidFill>
                  <a:srgbClr val="BBB529"/>
                </a:solidFill>
                <a:latin typeface="Corbel"/>
              </a:rPr>
              <a:t>    @</a:t>
            </a:r>
            <a:r>
              <a:rPr lang="en-US" sz="1900" dirty="0" err="1">
                <a:solidFill>
                  <a:srgbClr val="BBB529"/>
                </a:solidFill>
                <a:latin typeface="Corbel"/>
              </a:rPr>
              <a:t>GeneratedValue</a:t>
            </a:r>
            <a:r>
              <a:rPr lang="en-US" sz="1900" dirty="0">
                <a:solidFill>
                  <a:prstClr val="white"/>
                </a:solidFill>
                <a:latin typeface="Corbel"/>
              </a:rPr>
              <a:t>(</a:t>
            </a:r>
            <a:r>
              <a:rPr lang="en-US" sz="1900" dirty="0">
                <a:solidFill>
                  <a:srgbClr val="D0D0FF"/>
                </a:solidFill>
                <a:latin typeface="Corbel"/>
              </a:rPr>
              <a:t>strategy </a:t>
            </a:r>
            <a:r>
              <a:rPr lang="en-US" sz="1900" dirty="0">
                <a:solidFill>
                  <a:prstClr val="white"/>
                </a:solidFill>
                <a:latin typeface="Corbel"/>
              </a:rPr>
              <a:t>= </a:t>
            </a:r>
            <a:r>
              <a:rPr lang="en-US" sz="1900" dirty="0" err="1">
                <a:solidFill>
                  <a:prstClr val="white"/>
                </a:solidFill>
                <a:latin typeface="Corbel"/>
              </a:rPr>
              <a:t>GenerationType.</a:t>
            </a:r>
            <a:r>
              <a:rPr lang="en-US" sz="1900" i="1" dirty="0" err="1">
                <a:solidFill>
                  <a:srgbClr val="9876AA"/>
                </a:solidFill>
                <a:latin typeface="Corbel"/>
              </a:rPr>
              <a:t>IDENTITY</a:t>
            </a:r>
            <a:r>
              <a:rPr lang="en-US" sz="1900" dirty="0">
                <a:solidFill>
                  <a:prstClr val="white"/>
                </a:solidFill>
                <a:latin typeface="Corbel"/>
              </a:rPr>
              <a:t>)</a:t>
            </a:r>
            <a:br>
              <a:rPr lang="en-US" sz="1900" dirty="0">
                <a:solidFill>
                  <a:prstClr val="white"/>
                </a:solidFill>
                <a:latin typeface="Corbel"/>
              </a:rPr>
            </a:br>
            <a:r>
              <a:rPr lang="en-US" sz="1900" dirty="0">
                <a:solidFill>
                  <a:prstClr val="white"/>
                </a:solidFill>
                <a:latin typeface="Corbel"/>
              </a:rPr>
              <a:t>    </a:t>
            </a:r>
            <a:r>
              <a:rPr lang="en-US" sz="1900" dirty="0">
                <a:solidFill>
                  <a:srgbClr val="CC7832"/>
                </a:solidFill>
                <a:latin typeface="Corbel"/>
              </a:rPr>
              <a:t>private </a:t>
            </a:r>
            <a:r>
              <a:rPr lang="en-US" sz="1900" dirty="0">
                <a:solidFill>
                  <a:prstClr val="white"/>
                </a:solidFill>
                <a:latin typeface="Corbel"/>
              </a:rPr>
              <a:t>Integer </a:t>
            </a:r>
            <a:r>
              <a:rPr lang="en-US" sz="1900" dirty="0">
                <a:solidFill>
                  <a:srgbClr val="9876AA"/>
                </a:solidFill>
                <a:latin typeface="Corbel"/>
              </a:rPr>
              <a:t>id</a:t>
            </a:r>
            <a:r>
              <a:rPr lang="en-US" sz="1900" dirty="0">
                <a:solidFill>
                  <a:srgbClr val="CC7832"/>
                </a:solidFill>
                <a:latin typeface="Corbel"/>
              </a:rPr>
              <a:t>;</a:t>
            </a:r>
            <a:br>
              <a:rPr lang="en-US" sz="1900" dirty="0">
                <a:solidFill>
                  <a:srgbClr val="CC7832"/>
                </a:solidFill>
                <a:latin typeface="Corbel"/>
              </a:rPr>
            </a:br>
            <a:r>
              <a:rPr lang="en-US" sz="1900" dirty="0">
                <a:solidFill>
                  <a:srgbClr val="CC7832"/>
                </a:solidFill>
                <a:latin typeface="Corbel"/>
              </a:rPr>
              <a:t>    private </a:t>
            </a:r>
            <a:r>
              <a:rPr lang="en-US" sz="1900" dirty="0">
                <a:solidFill>
                  <a:prstClr val="white"/>
                </a:solidFill>
                <a:latin typeface="Corbel"/>
              </a:rPr>
              <a:t>String </a:t>
            </a:r>
            <a:r>
              <a:rPr lang="en-US" sz="1900" dirty="0" err="1">
                <a:solidFill>
                  <a:srgbClr val="9876AA"/>
                </a:solidFill>
                <a:latin typeface="Corbel"/>
              </a:rPr>
              <a:t>firstName</a:t>
            </a:r>
            <a:r>
              <a:rPr lang="en-US" sz="1900" dirty="0">
                <a:solidFill>
                  <a:srgbClr val="CC7832"/>
                </a:solidFill>
                <a:latin typeface="Corbel"/>
              </a:rPr>
              <a:t>;</a:t>
            </a:r>
            <a:br>
              <a:rPr lang="en-US" sz="1900" dirty="0">
                <a:solidFill>
                  <a:srgbClr val="CC7832"/>
                </a:solidFill>
                <a:latin typeface="Corbel"/>
              </a:rPr>
            </a:br>
            <a:r>
              <a:rPr lang="en-US" sz="1900" dirty="0">
                <a:solidFill>
                  <a:srgbClr val="CC7832"/>
                </a:solidFill>
                <a:latin typeface="Corbel"/>
              </a:rPr>
              <a:t>    private </a:t>
            </a:r>
            <a:r>
              <a:rPr lang="en-US" sz="1900" dirty="0">
                <a:solidFill>
                  <a:prstClr val="white"/>
                </a:solidFill>
                <a:latin typeface="Corbel"/>
              </a:rPr>
              <a:t>String </a:t>
            </a:r>
            <a:r>
              <a:rPr lang="en-US" sz="1900" dirty="0" err="1">
                <a:solidFill>
                  <a:srgbClr val="9876AA"/>
                </a:solidFill>
                <a:latin typeface="Corbel"/>
              </a:rPr>
              <a:t>secondName</a:t>
            </a:r>
            <a:r>
              <a:rPr lang="en-US" sz="1900" dirty="0">
                <a:solidFill>
                  <a:srgbClr val="CC7832"/>
                </a:solidFill>
                <a:latin typeface="Corbel"/>
              </a:rPr>
              <a:t>;</a:t>
            </a:r>
            <a:br>
              <a:rPr lang="en-US" sz="1900" dirty="0">
                <a:solidFill>
                  <a:srgbClr val="CC7832"/>
                </a:solidFill>
                <a:latin typeface="Corbel"/>
              </a:rPr>
            </a:br>
            <a:r>
              <a:rPr lang="en-US" sz="1900" dirty="0">
                <a:solidFill>
                  <a:srgbClr val="CC7832"/>
                </a:solidFill>
                <a:latin typeface="Corbel"/>
              </a:rPr>
              <a:t>    </a:t>
            </a:r>
            <a:r>
              <a:rPr lang="en-US" sz="1900" dirty="0">
                <a:solidFill>
                  <a:srgbClr val="BBB529"/>
                </a:solidFill>
                <a:latin typeface="Corbel"/>
              </a:rPr>
              <a:t>@Temporal</a:t>
            </a:r>
            <a:r>
              <a:rPr lang="en-US" sz="1900" dirty="0">
                <a:solidFill>
                  <a:prstClr val="white"/>
                </a:solidFill>
                <a:latin typeface="Corbel"/>
              </a:rPr>
              <a:t>(</a:t>
            </a:r>
            <a:r>
              <a:rPr lang="en-US" sz="1900" dirty="0" err="1">
                <a:solidFill>
                  <a:prstClr val="white"/>
                </a:solidFill>
                <a:latin typeface="Corbel"/>
              </a:rPr>
              <a:t>TemporalType.</a:t>
            </a:r>
            <a:r>
              <a:rPr lang="en-US" sz="1900" i="1" dirty="0" err="1">
                <a:solidFill>
                  <a:srgbClr val="9876AA"/>
                </a:solidFill>
                <a:latin typeface="Corbel"/>
              </a:rPr>
              <a:t>TIMESTAMP</a:t>
            </a:r>
            <a:r>
              <a:rPr lang="en-US" sz="1900" dirty="0">
                <a:solidFill>
                  <a:prstClr val="white"/>
                </a:solidFill>
                <a:latin typeface="Corbel"/>
              </a:rPr>
              <a:t>)</a:t>
            </a:r>
            <a:br>
              <a:rPr lang="en-US" sz="1900" dirty="0">
                <a:solidFill>
                  <a:prstClr val="white"/>
                </a:solidFill>
                <a:latin typeface="Corbel"/>
              </a:rPr>
            </a:br>
            <a:r>
              <a:rPr lang="en-US" sz="1900" dirty="0">
                <a:solidFill>
                  <a:prstClr val="white"/>
                </a:solidFill>
                <a:latin typeface="Corbel"/>
              </a:rPr>
              <a:t>    </a:t>
            </a:r>
            <a:r>
              <a:rPr lang="en-US" sz="1900" dirty="0">
                <a:solidFill>
                  <a:srgbClr val="CC7832"/>
                </a:solidFill>
                <a:latin typeface="Corbel"/>
              </a:rPr>
              <a:t>private </a:t>
            </a:r>
            <a:r>
              <a:rPr lang="en-US" sz="1900" dirty="0">
                <a:solidFill>
                  <a:prstClr val="white"/>
                </a:solidFill>
                <a:latin typeface="Corbel"/>
              </a:rPr>
              <a:t>Date </a:t>
            </a:r>
            <a:r>
              <a:rPr lang="en-US" sz="1900" dirty="0" err="1">
                <a:solidFill>
                  <a:srgbClr val="9876AA"/>
                </a:solidFill>
                <a:latin typeface="Corbel"/>
              </a:rPr>
              <a:t>birthDate</a:t>
            </a:r>
            <a:r>
              <a:rPr lang="en-US" sz="1900" dirty="0">
                <a:solidFill>
                  <a:srgbClr val="CC7832"/>
                </a:solidFill>
                <a:latin typeface="Corbel"/>
              </a:rPr>
              <a:t>;</a:t>
            </a:r>
            <a:br>
              <a:rPr lang="en-US" sz="1900" dirty="0">
                <a:solidFill>
                  <a:srgbClr val="CC7832"/>
                </a:solidFill>
                <a:latin typeface="Corbel"/>
              </a:rPr>
            </a:br>
            <a:br>
              <a:rPr lang="en-US" sz="1900" dirty="0">
                <a:solidFill>
                  <a:srgbClr val="CC7832"/>
                </a:solidFill>
                <a:latin typeface="Corbel"/>
              </a:rPr>
            </a:br>
            <a:r>
              <a:rPr lang="en-US" sz="1900" dirty="0">
                <a:solidFill>
                  <a:srgbClr val="CC7832"/>
                </a:solidFill>
                <a:latin typeface="Corbel"/>
              </a:rPr>
              <a:t>    public </a:t>
            </a:r>
            <a:r>
              <a:rPr lang="en-US" sz="1900" dirty="0">
                <a:solidFill>
                  <a:prstClr val="white"/>
                </a:solidFill>
                <a:latin typeface="Corbel"/>
              </a:rPr>
              <a:t>Integer </a:t>
            </a:r>
            <a:r>
              <a:rPr lang="en-US" sz="1900" dirty="0" err="1">
                <a:solidFill>
                  <a:srgbClr val="FFC66D"/>
                </a:solidFill>
                <a:latin typeface="Corbel"/>
              </a:rPr>
              <a:t>getId</a:t>
            </a:r>
            <a:r>
              <a:rPr lang="en-US" sz="1900" dirty="0">
                <a:solidFill>
                  <a:prstClr val="white"/>
                </a:solidFill>
                <a:latin typeface="Corbel"/>
              </a:rPr>
              <a:t>() { </a:t>
            </a:r>
            <a:r>
              <a:rPr lang="en-US" sz="1900" dirty="0">
                <a:solidFill>
                  <a:srgbClr val="CC7832"/>
                </a:solidFill>
                <a:latin typeface="Corbel"/>
              </a:rPr>
              <a:t>return </a:t>
            </a:r>
            <a:r>
              <a:rPr lang="en-US" sz="1900" dirty="0">
                <a:solidFill>
                  <a:srgbClr val="9876AA"/>
                </a:solidFill>
                <a:latin typeface="Corbel"/>
              </a:rPr>
              <a:t>id</a:t>
            </a:r>
            <a:r>
              <a:rPr lang="en-US" sz="1900" dirty="0">
                <a:solidFill>
                  <a:srgbClr val="CC7832"/>
                </a:solidFill>
                <a:latin typeface="Corbel"/>
              </a:rPr>
              <a:t>; </a:t>
            </a:r>
            <a:r>
              <a:rPr lang="en-US" sz="1900" dirty="0">
                <a:solidFill>
                  <a:prstClr val="white"/>
                </a:solidFill>
                <a:latin typeface="Corbel"/>
              </a:rPr>
              <a:t>}</a:t>
            </a:r>
            <a:br>
              <a:rPr lang="en-US" sz="1900" dirty="0">
                <a:solidFill>
                  <a:prstClr val="white"/>
                </a:solidFill>
                <a:latin typeface="Corbel"/>
              </a:rPr>
            </a:br>
            <a:r>
              <a:rPr lang="en-US" sz="1900" dirty="0">
                <a:solidFill>
                  <a:prstClr val="white"/>
                </a:solidFill>
                <a:latin typeface="Corbel"/>
              </a:rPr>
              <a:t>    </a:t>
            </a:r>
            <a:br>
              <a:rPr lang="en-US" sz="1900" dirty="0">
                <a:solidFill>
                  <a:prstClr val="white"/>
                </a:solidFill>
                <a:latin typeface="Corbel"/>
              </a:rPr>
            </a:br>
            <a:r>
              <a:rPr lang="en-US" sz="1900" dirty="0">
                <a:solidFill>
                  <a:prstClr val="white"/>
                </a:solidFill>
                <a:latin typeface="Corbel"/>
              </a:rPr>
              <a:t>    </a:t>
            </a:r>
            <a:r>
              <a:rPr lang="en-US" sz="1900" dirty="0">
                <a:solidFill>
                  <a:srgbClr val="CC7832"/>
                </a:solidFill>
                <a:latin typeface="Corbel"/>
              </a:rPr>
              <a:t>public </a:t>
            </a:r>
            <a:r>
              <a:rPr lang="en-US" sz="1900" dirty="0">
                <a:solidFill>
                  <a:prstClr val="white"/>
                </a:solidFill>
                <a:latin typeface="Corbel"/>
              </a:rPr>
              <a:t>String </a:t>
            </a:r>
            <a:r>
              <a:rPr lang="en-US" sz="1900" dirty="0" err="1">
                <a:solidFill>
                  <a:srgbClr val="FFC66D"/>
                </a:solidFill>
                <a:latin typeface="Corbel"/>
              </a:rPr>
              <a:t>getFirstName</a:t>
            </a:r>
            <a:r>
              <a:rPr lang="en-US" sz="1900" dirty="0">
                <a:solidFill>
                  <a:prstClr val="white"/>
                </a:solidFill>
                <a:latin typeface="Corbel"/>
              </a:rPr>
              <a:t>() { </a:t>
            </a:r>
            <a:r>
              <a:rPr lang="en-US" sz="1900" dirty="0">
                <a:solidFill>
                  <a:srgbClr val="CC7832"/>
                </a:solidFill>
                <a:latin typeface="Corbel"/>
              </a:rPr>
              <a:t>return </a:t>
            </a:r>
            <a:r>
              <a:rPr lang="en-US" sz="1900" dirty="0" err="1">
                <a:solidFill>
                  <a:srgbClr val="9876AA"/>
                </a:solidFill>
                <a:latin typeface="Corbel"/>
              </a:rPr>
              <a:t>firstName</a:t>
            </a:r>
            <a:r>
              <a:rPr lang="en-US" sz="1900" dirty="0">
                <a:solidFill>
                  <a:srgbClr val="CC7832"/>
                </a:solidFill>
                <a:latin typeface="Corbel"/>
              </a:rPr>
              <a:t>; </a:t>
            </a:r>
            <a:r>
              <a:rPr lang="en-US" sz="1900" dirty="0">
                <a:solidFill>
                  <a:prstClr val="white"/>
                </a:solidFill>
                <a:latin typeface="Corbel"/>
              </a:rPr>
              <a:t>}</a:t>
            </a:r>
            <a:br>
              <a:rPr lang="en-US" sz="1900" dirty="0">
                <a:solidFill>
                  <a:prstClr val="white"/>
                </a:solidFill>
                <a:latin typeface="Corbel"/>
              </a:rPr>
            </a:br>
            <a:br>
              <a:rPr lang="en-US" sz="1900" dirty="0">
                <a:solidFill>
                  <a:prstClr val="white"/>
                </a:solidFill>
                <a:latin typeface="Corbel"/>
              </a:rPr>
            </a:br>
            <a:r>
              <a:rPr lang="en-US" sz="1900" dirty="0">
                <a:solidFill>
                  <a:prstClr val="white"/>
                </a:solidFill>
                <a:latin typeface="Corbel"/>
              </a:rPr>
              <a:t>    </a:t>
            </a:r>
            <a:r>
              <a:rPr lang="en-US" sz="1900" dirty="0">
                <a:solidFill>
                  <a:srgbClr val="CC7832"/>
                </a:solidFill>
                <a:latin typeface="Corbel"/>
              </a:rPr>
              <a:t>public </a:t>
            </a:r>
            <a:r>
              <a:rPr lang="en-US" sz="1900" dirty="0">
                <a:solidFill>
                  <a:prstClr val="white"/>
                </a:solidFill>
                <a:latin typeface="Corbel"/>
              </a:rPr>
              <a:t>String </a:t>
            </a:r>
            <a:r>
              <a:rPr lang="en-US" sz="1900" dirty="0" err="1">
                <a:solidFill>
                  <a:srgbClr val="FFC66D"/>
                </a:solidFill>
                <a:latin typeface="Corbel"/>
              </a:rPr>
              <a:t>getSecondName</a:t>
            </a:r>
            <a:r>
              <a:rPr lang="en-US" sz="1900" dirty="0">
                <a:solidFill>
                  <a:prstClr val="white"/>
                </a:solidFill>
                <a:latin typeface="Corbel"/>
              </a:rPr>
              <a:t>() { </a:t>
            </a:r>
            <a:r>
              <a:rPr lang="en-US" sz="1900" dirty="0">
                <a:solidFill>
                  <a:srgbClr val="CC7832"/>
                </a:solidFill>
                <a:latin typeface="Corbel"/>
              </a:rPr>
              <a:t>return </a:t>
            </a:r>
            <a:r>
              <a:rPr lang="en-US" sz="1900" dirty="0" err="1">
                <a:solidFill>
                  <a:srgbClr val="9876AA"/>
                </a:solidFill>
                <a:latin typeface="Corbel"/>
              </a:rPr>
              <a:t>secondName</a:t>
            </a:r>
            <a:r>
              <a:rPr lang="en-US" sz="1900" dirty="0">
                <a:solidFill>
                  <a:srgbClr val="CC7832"/>
                </a:solidFill>
                <a:latin typeface="Corbel"/>
              </a:rPr>
              <a:t>; </a:t>
            </a:r>
            <a:r>
              <a:rPr lang="en-US" sz="1900" dirty="0">
                <a:solidFill>
                  <a:prstClr val="white"/>
                </a:solidFill>
                <a:latin typeface="Corbel"/>
              </a:rPr>
              <a:t>}</a:t>
            </a:r>
            <a:br>
              <a:rPr lang="en-US" sz="1900" dirty="0">
                <a:solidFill>
                  <a:prstClr val="white"/>
                </a:solidFill>
                <a:latin typeface="Corbel"/>
              </a:rPr>
            </a:br>
            <a:br>
              <a:rPr lang="en-US" sz="1900" dirty="0">
                <a:solidFill>
                  <a:prstClr val="white"/>
                </a:solidFill>
                <a:latin typeface="Corbel"/>
              </a:rPr>
            </a:br>
            <a:r>
              <a:rPr lang="en-US" sz="1900" dirty="0">
                <a:solidFill>
                  <a:prstClr val="white"/>
                </a:solidFill>
                <a:latin typeface="Corbel"/>
              </a:rPr>
              <a:t>    </a:t>
            </a:r>
            <a:r>
              <a:rPr lang="en-US" sz="1900" dirty="0">
                <a:solidFill>
                  <a:srgbClr val="CC7832"/>
                </a:solidFill>
                <a:latin typeface="Corbel"/>
              </a:rPr>
              <a:t>public </a:t>
            </a:r>
            <a:r>
              <a:rPr lang="en-US" sz="1900" dirty="0">
                <a:solidFill>
                  <a:prstClr val="white"/>
                </a:solidFill>
                <a:latin typeface="Corbel"/>
              </a:rPr>
              <a:t>Date </a:t>
            </a:r>
            <a:r>
              <a:rPr lang="en-US" sz="1900" dirty="0" err="1">
                <a:solidFill>
                  <a:srgbClr val="FFC66D"/>
                </a:solidFill>
                <a:latin typeface="Corbel"/>
              </a:rPr>
              <a:t>getBirthDate</a:t>
            </a:r>
            <a:r>
              <a:rPr lang="en-US" sz="1900" dirty="0">
                <a:solidFill>
                  <a:prstClr val="white"/>
                </a:solidFill>
                <a:latin typeface="Corbel"/>
              </a:rPr>
              <a:t>() { </a:t>
            </a:r>
            <a:r>
              <a:rPr lang="en-US" sz="1900" dirty="0">
                <a:solidFill>
                  <a:srgbClr val="CC7832"/>
                </a:solidFill>
                <a:latin typeface="Corbel"/>
              </a:rPr>
              <a:t>return </a:t>
            </a:r>
            <a:r>
              <a:rPr lang="en-US" sz="1900" dirty="0" err="1">
                <a:solidFill>
                  <a:srgbClr val="9876AA"/>
                </a:solidFill>
                <a:latin typeface="Corbel"/>
              </a:rPr>
              <a:t>birthDate</a:t>
            </a:r>
            <a:r>
              <a:rPr lang="en-US" sz="1900" dirty="0">
                <a:solidFill>
                  <a:srgbClr val="CC7832"/>
                </a:solidFill>
                <a:latin typeface="Corbel"/>
              </a:rPr>
              <a:t>; </a:t>
            </a:r>
            <a:r>
              <a:rPr lang="en-US" sz="1900" dirty="0">
                <a:solidFill>
                  <a:prstClr val="white"/>
                </a:solidFill>
                <a:latin typeface="Corbel"/>
              </a:rPr>
              <a:t>}</a:t>
            </a:r>
            <a:br>
              <a:rPr lang="en-US" sz="1900" dirty="0">
                <a:solidFill>
                  <a:prstClr val="white"/>
                </a:solidFill>
                <a:latin typeface="Corbel"/>
              </a:rPr>
            </a:br>
            <a:r>
              <a:rPr lang="en-US" sz="1900" dirty="0">
                <a:solidFill>
                  <a:prstClr val="white"/>
                </a:solidFill>
                <a:latin typeface="Corbel"/>
              </a:rPr>
              <a:t>}</a:t>
            </a:r>
          </a:p>
        </p:txBody>
      </p:sp>
    </p:spTree>
    <p:extLst>
      <p:ext uri="{BB962C8B-B14F-4D97-AF65-F5344CB8AC3E}">
        <p14:creationId xmlns:p14="http://schemas.microsoft.com/office/powerpoint/2010/main" val="12758514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r>
              <a:rPr lang="en-GB" dirty="0">
                <a:solidFill>
                  <a:schemeClr val="bg1"/>
                </a:solidFill>
              </a:rPr>
              <a:t>Current standard – Prometheus</a:t>
            </a:r>
          </a:p>
          <a:p>
            <a:r>
              <a:rPr lang="en-GB" dirty="0">
                <a:solidFill>
                  <a:schemeClr val="bg1"/>
                </a:solidFill>
              </a:rPr>
              <a:t>If configured properly – automatically fetches basic info about container – CPU, Memory etc.</a:t>
            </a:r>
          </a:p>
          <a:p>
            <a:r>
              <a:rPr lang="en-GB" dirty="0">
                <a:solidFill>
                  <a:schemeClr val="bg1"/>
                </a:solidFill>
              </a:rPr>
              <a:t>If code instrumentation needed - we need to integrate it </a:t>
            </a:r>
          </a:p>
          <a:p>
            <a:r>
              <a:rPr lang="en-GB" dirty="0">
                <a:solidFill>
                  <a:schemeClr val="bg1"/>
                </a:solidFill>
              </a:rPr>
              <a:t>Metrics are available under http endpoint, usually </a:t>
            </a:r>
            <a:r>
              <a:rPr lang="en-GB" dirty="0">
                <a:solidFill>
                  <a:schemeClr val="accent2"/>
                </a:solidFill>
              </a:rPr>
              <a:t>/metrics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Container</a:t>
            </a:r>
            <a:r>
              <a:rPr lang="pl-PL" dirty="0">
                <a:solidFill>
                  <a:schemeClr val="bg1"/>
                </a:solidFill>
                <a:ea typeface="Roboto" panose="02000000000000000000" pitchFamily="2" charset="0"/>
              </a:rPr>
              <a:t> Instrumentation</a:t>
            </a:r>
          </a:p>
        </p:txBody>
      </p:sp>
    </p:spTree>
    <p:extLst>
      <p:ext uri="{BB962C8B-B14F-4D97-AF65-F5344CB8AC3E}">
        <p14:creationId xmlns:p14="http://schemas.microsoft.com/office/powerpoint/2010/main" val="3120047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r>
              <a:rPr lang="en-GB" dirty="0">
                <a:solidFill>
                  <a:schemeClr val="bg1"/>
                </a:solidFill>
              </a:rPr>
              <a:t>Long lived apps </a:t>
            </a:r>
          </a:p>
          <a:p>
            <a:pPr lvl="1"/>
            <a:r>
              <a:rPr lang="en-GB" dirty="0">
                <a:solidFill>
                  <a:schemeClr val="bg1"/>
                </a:solidFill>
              </a:rPr>
              <a:t>Simple solution - expose metrics via /metrics endpoint</a:t>
            </a:r>
          </a:p>
          <a:p>
            <a:r>
              <a:rPr lang="en-GB" dirty="0">
                <a:solidFill>
                  <a:schemeClr val="bg1"/>
                </a:solidFill>
              </a:rPr>
              <a:t>Long lived apps with adapter</a:t>
            </a:r>
          </a:p>
          <a:p>
            <a:pPr lvl="1"/>
            <a:r>
              <a:rPr lang="en-GB" dirty="0">
                <a:solidFill>
                  <a:schemeClr val="bg1"/>
                </a:solidFill>
              </a:rPr>
              <a:t>For example Java applications with JMX</a:t>
            </a:r>
          </a:p>
          <a:p>
            <a:pPr lvl="1"/>
            <a:r>
              <a:rPr lang="en-GB" dirty="0">
                <a:solidFill>
                  <a:schemeClr val="bg1"/>
                </a:solidFill>
              </a:rPr>
              <a:t>We need to create sidecar container to expose JMX metrics (JMX exporter)over http endpoint</a:t>
            </a:r>
          </a:p>
          <a:p>
            <a:r>
              <a:rPr lang="en-GB" dirty="0">
                <a:solidFill>
                  <a:schemeClr val="bg1"/>
                </a:solidFill>
              </a:rPr>
              <a:t>Ephemeral jobs </a:t>
            </a:r>
          </a:p>
          <a:p>
            <a:pPr lvl="1"/>
            <a:r>
              <a:rPr lang="en-GB" dirty="0">
                <a:solidFill>
                  <a:schemeClr val="bg1"/>
                </a:solidFill>
              </a:rPr>
              <a:t>Metrics are send to Long Live daemon (Prometheus </a:t>
            </a:r>
            <a:r>
              <a:rPr lang="en-GB" dirty="0" err="1">
                <a:solidFill>
                  <a:schemeClr val="bg1"/>
                </a:solidFill>
              </a:rPr>
              <a:t>Pushgateway</a:t>
            </a:r>
            <a:r>
              <a:rPr lang="en-GB" dirty="0">
                <a:solidFill>
                  <a:schemeClr val="bg1"/>
                </a:solidFill>
              </a:rPr>
              <a:t>)</a:t>
            </a:r>
          </a:p>
          <a:p>
            <a:pPr lvl="1"/>
            <a:r>
              <a:rPr lang="en-GB" dirty="0">
                <a:solidFill>
                  <a:schemeClr val="bg1"/>
                </a:solidFill>
              </a:rPr>
              <a:t>Prometheus scrapes metrics from Prometheus </a:t>
            </a:r>
            <a:r>
              <a:rPr lang="en-GB" dirty="0" err="1">
                <a:solidFill>
                  <a:schemeClr val="bg1"/>
                </a:solidFill>
              </a:rPr>
              <a:t>Pushgateway</a:t>
            </a:r>
            <a:r>
              <a:rPr lang="en-GB" dirty="0">
                <a:solidFill>
                  <a:schemeClr val="bg1"/>
                </a:solidFill>
              </a:rPr>
              <a:t> instead of our container</a:t>
            </a:r>
          </a:p>
          <a:p>
            <a:pPr lvl="1"/>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Container</a:t>
            </a:r>
            <a:r>
              <a:rPr lang="pl-PL" dirty="0">
                <a:solidFill>
                  <a:schemeClr val="bg1"/>
                </a:solidFill>
                <a:ea typeface="Roboto" panose="02000000000000000000" pitchFamily="2" charset="0"/>
              </a:rPr>
              <a:t> Instrumentation </a:t>
            </a:r>
            <a:r>
              <a:rPr lang="pl-PL" dirty="0" err="1">
                <a:solidFill>
                  <a:schemeClr val="bg1"/>
                </a:solidFill>
                <a:ea typeface="Roboto" panose="02000000000000000000" pitchFamily="2" charset="0"/>
              </a:rPr>
              <a:t>Types</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403792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 shot of a computer&#10;&#10;Description automatically generated">
            <a:extLst>
              <a:ext uri="{FF2B5EF4-FFF2-40B4-BE49-F238E27FC236}">
                <a16:creationId xmlns:a16="http://schemas.microsoft.com/office/drawing/2014/main" id="{7A642AD2-2893-DB45-8EA5-9A1FCEE8A6AC}"/>
              </a:ext>
            </a:extLst>
          </p:cNvPr>
          <p:cNvPicPr>
            <a:picLocks noChangeAspect="1"/>
          </p:cNvPicPr>
          <p:nvPr/>
        </p:nvPicPr>
        <p:blipFill rotWithShape="1">
          <a:blip r:embed="rId2">
            <a:alphaModFix amt="50000"/>
          </a:blip>
          <a:srcRect t="4049" b="11682"/>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Demo</a:t>
            </a:r>
          </a:p>
        </p:txBody>
      </p:sp>
    </p:spTree>
    <p:extLst>
      <p:ext uri="{BB962C8B-B14F-4D97-AF65-F5344CB8AC3E}">
        <p14:creationId xmlns:p14="http://schemas.microsoft.com/office/powerpoint/2010/main" val="1681096445"/>
      </p:ext>
    </p:extLst>
  </p:cSld>
  <p:clrMapOvr>
    <a:overrideClrMapping bg1="dk1" tx1="lt1" bg2="dk2" tx2="lt2" accent1="accent1" accent2="accent2" accent3="accent3" accent4="accent4" accent5="accent5" accent6="accent6" hlink="hlink" folHlink="folHlink"/>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yellow, hanging, table&#10;&#10;Description automatically generated">
            <a:extLst>
              <a:ext uri="{FF2B5EF4-FFF2-40B4-BE49-F238E27FC236}">
                <a16:creationId xmlns:a16="http://schemas.microsoft.com/office/drawing/2014/main" id="{06B58360-BD5C-4841-A225-18CE2083A724}"/>
              </a:ext>
            </a:extLst>
          </p:cNvPr>
          <p:cNvPicPr>
            <a:picLocks noChangeAspect="1"/>
          </p:cNvPicPr>
          <p:nvPr/>
        </p:nvPicPr>
        <p:blipFill rotWithShape="1">
          <a:blip r:embed="rId2">
            <a:alphaModFix amt="50000"/>
          </a:blip>
          <a:srcRect t="9422" b="6309"/>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a:solidFill>
                  <a:srgbClr val="FFFFFF"/>
                </a:solidFill>
                <a:ea typeface="Roboto" panose="02000000000000000000" pitchFamily="2" charset="0"/>
              </a:rPr>
              <a:t>Intelligent Health Checks</a:t>
            </a:r>
            <a:endParaRPr lang="pl-PL">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293390932"/>
      </p:ext>
    </p:extLst>
  </p:cSld>
  <p:clrMapOvr>
    <a:overrideClrMapping bg1="dk1" tx1="lt1" bg2="dk2" tx2="lt2" accent1="accent1" accent2="accent2" accent3="accent3" accent4="accent4" accent5="accent5" accent6="accent6" hlink="hlink" folHlink="folHlink"/>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yellow, hanging, table&#10;&#10;Description automatically generated">
            <a:extLst>
              <a:ext uri="{FF2B5EF4-FFF2-40B4-BE49-F238E27FC236}">
                <a16:creationId xmlns:a16="http://schemas.microsoft.com/office/drawing/2014/main" id="{06B58360-BD5C-4841-A225-18CE2083A724}"/>
              </a:ext>
            </a:extLst>
          </p:cNvPr>
          <p:cNvPicPr>
            <a:picLocks noChangeAspect="1"/>
          </p:cNvPicPr>
          <p:nvPr/>
        </p:nvPicPr>
        <p:blipFill rotWithShape="1">
          <a:blip r:embed="rId2">
            <a:alphaModFix amt="50000"/>
          </a:blip>
          <a:srcRect t="9422" b="6309"/>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ea typeface="Roboto" panose="02000000000000000000" pitchFamily="2" charset="0"/>
              </a:rPr>
              <a:t>Do I </a:t>
            </a:r>
            <a:r>
              <a:rPr lang="pl-PL" dirty="0" err="1">
                <a:solidFill>
                  <a:srgbClr val="FFFFFF"/>
                </a:solidFill>
                <a:ea typeface="Roboto" panose="02000000000000000000" pitchFamily="2" charset="0"/>
              </a:rPr>
              <a:t>Really</a:t>
            </a:r>
            <a:r>
              <a:rPr lang="pl-PL" dirty="0">
                <a:solidFill>
                  <a:srgbClr val="FFFFFF"/>
                </a:solidFill>
                <a:ea typeface="Roboto" panose="02000000000000000000" pitchFamily="2" charset="0"/>
              </a:rPr>
              <a:t> </a:t>
            </a:r>
            <a:r>
              <a:rPr lang="pl-PL" dirty="0" err="1">
                <a:solidFill>
                  <a:srgbClr val="FFFFFF"/>
                </a:solidFill>
                <a:ea typeface="Roboto" panose="02000000000000000000" pitchFamily="2" charset="0"/>
              </a:rPr>
              <a:t>Need</a:t>
            </a:r>
            <a:r>
              <a:rPr lang="pl-PL" dirty="0">
                <a:solidFill>
                  <a:srgbClr val="FFFFFF"/>
                </a:solidFill>
                <a:ea typeface="Roboto" panose="02000000000000000000" pitchFamily="2" charset="0"/>
              </a:rPr>
              <a:t> </a:t>
            </a:r>
            <a:r>
              <a:rPr lang="pl-PL" dirty="0" err="1">
                <a:solidFill>
                  <a:srgbClr val="FFFFFF"/>
                </a:solidFill>
                <a:ea typeface="Roboto" panose="02000000000000000000" pitchFamily="2" charset="0"/>
              </a:rPr>
              <a:t>Health</a:t>
            </a:r>
            <a:r>
              <a:rPr lang="pl-PL" dirty="0">
                <a:solidFill>
                  <a:srgbClr val="FFFFFF"/>
                </a:solidFill>
                <a:ea typeface="Roboto" panose="02000000000000000000" pitchFamily="2" charset="0"/>
              </a:rPr>
              <a:t> </a:t>
            </a:r>
            <a:r>
              <a:rPr lang="pl-PL" dirty="0" err="1">
                <a:solidFill>
                  <a:srgbClr val="FFFFFF"/>
                </a:solidFill>
                <a:ea typeface="Roboto" panose="02000000000000000000" pitchFamily="2" charset="0"/>
              </a:rPr>
              <a:t>Checks</a:t>
            </a:r>
            <a:r>
              <a:rPr lang="pl-PL" dirty="0">
                <a:solidFill>
                  <a:srgbClr val="FFFFFF"/>
                </a:solidFill>
                <a:ea typeface="Roboto" panose="02000000000000000000" pitchFamily="2" charset="0"/>
              </a:rPr>
              <a:t>?</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832694273"/>
      </p:ext>
    </p:extLst>
  </p:cSld>
  <p:clrMapOvr>
    <a:overrideClrMapping bg1="dk1" tx1="lt1" bg2="dk2" tx2="lt2" accent1="accent1" accent2="accent2" accent3="accent3" accent4="accent4" accent5="accent5" accent6="accent6" hlink="hlink" folHlink="folHlink"/>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endParaRPr lang="pl-PL"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endParaRPr lang="pl-PL" dirty="0">
              <a:solidFill>
                <a:schemeClr val="bg1"/>
              </a:solidFill>
              <a:ea typeface="Roboto" panose="02000000000000000000" pitchFamily="2" charset="0"/>
            </a:endParaRPr>
          </a:p>
        </p:txBody>
      </p:sp>
      <p:pic>
        <p:nvPicPr>
          <p:cNvPr id="4" name="Picture 3">
            <a:extLst>
              <a:ext uri="{FF2B5EF4-FFF2-40B4-BE49-F238E27FC236}">
                <a16:creationId xmlns:a16="http://schemas.microsoft.com/office/drawing/2014/main" id="{36FE8590-30BA-6740-95A5-592F85D1F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0116" y="620688"/>
            <a:ext cx="4939644" cy="5328592"/>
          </a:xfrm>
          <a:prstGeom prst="rect">
            <a:avLst/>
          </a:prstGeom>
        </p:spPr>
      </p:pic>
    </p:spTree>
    <p:extLst>
      <p:ext uri="{BB962C8B-B14F-4D97-AF65-F5344CB8AC3E}">
        <p14:creationId xmlns:p14="http://schemas.microsoft.com/office/powerpoint/2010/main" val="3995915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endParaRPr lang="pl-PL" dirty="0">
              <a:solidFill>
                <a:schemeClr val="bg1"/>
              </a:solidFill>
              <a:ea typeface="Roboto" panose="02000000000000000000" pitchFamily="2" charset="0"/>
            </a:endParaRPr>
          </a:p>
        </p:txBody>
      </p:sp>
      <p:pic>
        <p:nvPicPr>
          <p:cNvPr id="4" name="Picture 3">
            <a:extLst>
              <a:ext uri="{FF2B5EF4-FFF2-40B4-BE49-F238E27FC236}">
                <a16:creationId xmlns:a16="http://schemas.microsoft.com/office/drawing/2014/main" id="{D1BBEEC4-076C-0F4D-9308-83E1071FA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964" y="836712"/>
            <a:ext cx="1944216" cy="4997117"/>
          </a:xfrm>
          <a:prstGeom prst="rect">
            <a:avLst/>
          </a:prstGeom>
        </p:spPr>
      </p:pic>
      <p:sp>
        <p:nvSpPr>
          <p:cNvPr id="6" name="Content Placeholder 5">
            <a:extLst>
              <a:ext uri="{FF2B5EF4-FFF2-40B4-BE49-F238E27FC236}">
                <a16:creationId xmlns:a16="http://schemas.microsoft.com/office/drawing/2014/main" id="{6301BAF0-DABA-B748-88FC-44CDED7D4296}"/>
              </a:ext>
            </a:extLst>
          </p:cNvPr>
          <p:cNvSpPr txBox="1">
            <a:spLocks noGrp="1"/>
          </p:cNvSpPr>
          <p:nvPr>
            <p:ph idx="1"/>
          </p:nvPr>
        </p:nvSpPr>
        <p:spPr>
          <a:xfrm>
            <a:off x="4800831" y="3059834"/>
            <a:ext cx="6552969" cy="978729"/>
          </a:xfrm>
          <a:prstGeom prst="rect">
            <a:avLst/>
          </a:prstGeom>
          <a:noFill/>
        </p:spPr>
        <p:txBody>
          <a:bodyPr wrap="square" rtlCol="0">
            <a:spAutoFit/>
          </a:bodyPr>
          <a:lstStyle/>
          <a:p>
            <a:pPr marL="0" indent="0">
              <a:buNone/>
            </a:pPr>
            <a:r>
              <a:rPr lang="en-US" sz="3200" dirty="0">
                <a:solidFill>
                  <a:schemeClr val="bg1"/>
                </a:solidFill>
              </a:rPr>
              <a:t>Do I need health checks in following architecture?</a:t>
            </a:r>
          </a:p>
        </p:txBody>
      </p:sp>
    </p:spTree>
    <p:extLst>
      <p:ext uri="{BB962C8B-B14F-4D97-AF65-F5344CB8AC3E}">
        <p14:creationId xmlns:p14="http://schemas.microsoft.com/office/powerpoint/2010/main" val="31376374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r>
              <a:rPr lang="en-US" dirty="0">
                <a:solidFill>
                  <a:schemeClr val="bg1"/>
                </a:solidFill>
              </a:rPr>
              <a:t>It leverage health endpoint pattern.</a:t>
            </a:r>
          </a:p>
          <a:p>
            <a:r>
              <a:rPr lang="en-US" dirty="0">
                <a:solidFill>
                  <a:schemeClr val="bg1"/>
                </a:solidFill>
              </a:rPr>
              <a:t>Historically comes from Google’s internal practices.</a:t>
            </a:r>
          </a:p>
          <a:p>
            <a:r>
              <a:rPr lang="en-US" dirty="0">
                <a:solidFill>
                  <a:schemeClr val="bg1"/>
                </a:solidFill>
              </a:rPr>
              <a:t>Helps with Kubernetes Rolling Update</a:t>
            </a:r>
          </a:p>
          <a:p>
            <a:r>
              <a:rPr lang="en-US" dirty="0">
                <a:solidFill>
                  <a:schemeClr val="bg1"/>
                </a:solidFill>
              </a:rPr>
              <a:t>Adds many important information about the health of our service:</a:t>
            </a:r>
          </a:p>
          <a:p>
            <a:pPr lvl="1"/>
            <a:r>
              <a:rPr lang="en-US" dirty="0">
                <a:solidFill>
                  <a:schemeClr val="bg1"/>
                </a:solidFill>
              </a:rPr>
              <a:t>Deployed version</a:t>
            </a:r>
          </a:p>
          <a:p>
            <a:pPr lvl="1"/>
            <a:r>
              <a:rPr lang="en-US" dirty="0">
                <a:solidFill>
                  <a:schemeClr val="bg1"/>
                </a:solidFill>
              </a:rPr>
              <a:t>Uptime</a:t>
            </a:r>
          </a:p>
          <a:p>
            <a:pPr lvl="1"/>
            <a:r>
              <a:rPr lang="en-US" dirty="0">
                <a:solidFill>
                  <a:schemeClr val="bg1"/>
                </a:solidFill>
              </a:rPr>
              <a:t>Hostname</a:t>
            </a:r>
          </a:p>
          <a:p>
            <a:pPr lvl="1"/>
            <a:r>
              <a:rPr lang="en-US" dirty="0">
                <a:solidFill>
                  <a:schemeClr val="bg1"/>
                </a:solidFill>
              </a:rPr>
              <a:t>Git statistics</a:t>
            </a:r>
          </a:p>
          <a:p>
            <a:pPr lvl="1"/>
            <a:r>
              <a:rPr lang="en-US" dirty="0">
                <a:solidFill>
                  <a:schemeClr val="bg1"/>
                </a:solidFill>
              </a:rPr>
              <a:t>Health of external services - DB, Cache </a:t>
            </a:r>
            <a:r>
              <a:rPr lang="en-US" dirty="0" err="1">
                <a:solidFill>
                  <a:schemeClr val="bg1"/>
                </a:solidFill>
              </a:rPr>
              <a:t>etc</a:t>
            </a:r>
            <a:endParaRPr lang="en-US" dirty="0">
              <a:solidFill>
                <a:schemeClr val="bg1"/>
              </a:solidFill>
            </a:endParaRPr>
          </a:p>
          <a:p>
            <a:pPr lvl="1"/>
            <a:endParaRPr lang="en-US" dirty="0">
              <a:solidFill>
                <a:schemeClr val="bg1"/>
              </a:solidFill>
            </a:endParaRPr>
          </a:p>
          <a:p>
            <a:pPr fontAlgn="base">
              <a:buClr>
                <a:schemeClr val="accent1"/>
              </a:buClr>
            </a:pPr>
            <a:endParaRPr lang="pl-PL"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Intelligent</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Health</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Checks</a:t>
            </a:r>
            <a:r>
              <a:rPr lang="pl-PL" dirty="0">
                <a:solidFill>
                  <a:schemeClr val="bg1"/>
                </a:solidFill>
                <a:ea typeface="Roboto" panose="02000000000000000000" pitchFamily="2" charset="0"/>
              </a:rPr>
              <a:t> - </a:t>
            </a:r>
            <a:r>
              <a:rPr lang="pl-PL" dirty="0" err="1">
                <a:solidFill>
                  <a:schemeClr val="bg1"/>
                </a:solidFill>
                <a:ea typeface="Roboto" panose="02000000000000000000" pitchFamily="2" charset="0"/>
              </a:rPr>
              <a:t>Healthz</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383950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yellow, hanging, table&#10;&#10;Description automatically generated">
            <a:extLst>
              <a:ext uri="{FF2B5EF4-FFF2-40B4-BE49-F238E27FC236}">
                <a16:creationId xmlns:a16="http://schemas.microsoft.com/office/drawing/2014/main" id="{06B58360-BD5C-4841-A225-18CE2083A724}"/>
              </a:ext>
            </a:extLst>
          </p:cNvPr>
          <p:cNvPicPr>
            <a:picLocks noChangeAspect="1"/>
          </p:cNvPicPr>
          <p:nvPr/>
        </p:nvPicPr>
        <p:blipFill rotWithShape="1">
          <a:blip r:embed="rId2">
            <a:alphaModFix amt="50000"/>
          </a:blip>
          <a:srcRect t="9422" b="6309"/>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ea typeface="Roboto" panose="02000000000000000000" pitchFamily="2" charset="0"/>
              </a:rPr>
              <a:t>Demo</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613897073"/>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fontAlgn="base">
              <a:buClr>
                <a:schemeClr val="accent1"/>
              </a:buClr>
            </a:pPr>
            <a:r>
              <a:rPr lang="en-GB" sz="3200" b="1" dirty="0">
                <a:solidFill>
                  <a:schemeClr val="bg1"/>
                </a:solidFill>
              </a:rPr>
              <a:t>Readiness - </a:t>
            </a:r>
            <a:r>
              <a:rPr lang="en-GB" sz="3200" dirty="0">
                <a:solidFill>
                  <a:schemeClr val="bg1"/>
                </a:solidFill>
              </a:rPr>
              <a:t>probes are designed to let Kubernetes know when your app is ready to serve traffic. </a:t>
            </a:r>
          </a:p>
          <a:p>
            <a:pPr fontAlgn="base">
              <a:buClr>
                <a:schemeClr val="accent1"/>
              </a:buClr>
            </a:pPr>
            <a:endParaRPr lang="en-GB" sz="3200" dirty="0">
              <a:solidFill>
                <a:schemeClr val="bg1"/>
              </a:solidFill>
            </a:endParaRPr>
          </a:p>
          <a:p>
            <a:pPr fontAlgn="base">
              <a:buClr>
                <a:schemeClr val="accent1"/>
              </a:buClr>
            </a:pPr>
            <a:r>
              <a:rPr lang="en-GB" sz="3200" b="1" dirty="0">
                <a:solidFill>
                  <a:schemeClr val="bg1"/>
                </a:solidFill>
              </a:rPr>
              <a:t>Liveness - </a:t>
            </a:r>
            <a:r>
              <a:rPr lang="en-GB" sz="3200" dirty="0">
                <a:solidFill>
                  <a:schemeClr val="bg1"/>
                </a:solidFill>
              </a:rPr>
              <a:t>probes let Kubernetes know if your app is alive or dead. If you app is alive, then Kubernetes leaves it alone. If your app is dead, Kubernetes removes the Pod and starts a new one to replace it.</a:t>
            </a:r>
            <a:endParaRPr lang="pl-PL"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ea typeface="Roboto" panose="02000000000000000000" pitchFamily="2" charset="0"/>
              </a:rPr>
              <a:t>Health</a:t>
            </a:r>
            <a:r>
              <a:rPr lang="pl-PL" dirty="0">
                <a:solidFill>
                  <a:schemeClr val="bg1"/>
                </a:solidFill>
                <a:ea typeface="Roboto" panose="02000000000000000000" pitchFamily="2" charset="0"/>
              </a:rPr>
              <a:t> </a:t>
            </a:r>
            <a:r>
              <a:rPr lang="pl-PL" dirty="0" err="1">
                <a:solidFill>
                  <a:schemeClr val="bg1"/>
                </a:solidFill>
                <a:ea typeface="Roboto" panose="02000000000000000000" pitchFamily="2" charset="0"/>
              </a:rPr>
              <a:t>Checks</a:t>
            </a:r>
            <a:r>
              <a:rPr lang="pl-PL" dirty="0">
                <a:solidFill>
                  <a:schemeClr val="bg1"/>
                </a:solidFill>
                <a:ea typeface="Roboto" panose="02000000000000000000" pitchFamily="2" charset="0"/>
              </a:rPr>
              <a:t> in </a:t>
            </a:r>
            <a:r>
              <a:rPr lang="pl-PL" dirty="0" err="1">
                <a:solidFill>
                  <a:schemeClr val="bg1"/>
                </a:solidFill>
                <a:ea typeface="Roboto" panose="02000000000000000000" pitchFamily="2" charset="0"/>
              </a:rPr>
              <a:t>Kubernetes</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3267062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85CB9-3396-BA40-9437-5A265B71C87E}"/>
              </a:ext>
            </a:extLst>
          </p:cNvPr>
          <p:cNvSpPr>
            <a:spLocks noGrp="1"/>
          </p:cNvSpPr>
          <p:nvPr>
            <p:ph type="title"/>
          </p:nvPr>
        </p:nvSpPr>
        <p:spPr>
          <a:xfrm>
            <a:off x="838200" y="32204"/>
            <a:ext cx="10515600" cy="712904"/>
          </a:xfrm>
        </p:spPr>
        <p:txBody>
          <a:bodyPr/>
          <a:lstStyle/>
          <a:p>
            <a:r>
              <a:rPr lang="pl-PL" dirty="0" err="1">
                <a:solidFill>
                  <a:schemeClr val="bg1"/>
                </a:solidFill>
                <a:ea typeface="Roboto Light" panose="02000000000000000000" pitchFamily="2" charset="0"/>
                <a:cs typeface="Calibri Light" panose="020F0302020204030204" pitchFamily="34" charset="0"/>
              </a:rPr>
              <a:t>Users</a:t>
            </a:r>
            <a:r>
              <a:rPr lang="pl-PL" dirty="0">
                <a:solidFill>
                  <a:schemeClr val="bg1"/>
                </a:solidFill>
                <a:ea typeface="Roboto Light" panose="02000000000000000000" pitchFamily="2" charset="0"/>
                <a:cs typeface="Calibri Light" panose="020F0302020204030204" pitchFamily="34" charset="0"/>
              </a:rPr>
              <a:t> Controller</a:t>
            </a:r>
          </a:p>
        </p:txBody>
      </p:sp>
      <p:sp>
        <p:nvSpPr>
          <p:cNvPr id="12" name="Content Placeholder 11">
            <a:extLst>
              <a:ext uri="{FF2B5EF4-FFF2-40B4-BE49-F238E27FC236}">
                <a16:creationId xmlns:a16="http://schemas.microsoft.com/office/drawing/2014/main" id="{0C0BE5D1-B840-3745-93F6-D27AA6ABB9F8}"/>
              </a:ext>
            </a:extLst>
          </p:cNvPr>
          <p:cNvSpPr>
            <a:spLocks noGrp="1"/>
          </p:cNvSpPr>
          <p:nvPr>
            <p:ph idx="1"/>
          </p:nvPr>
        </p:nvSpPr>
        <p:spPr/>
        <p:txBody>
          <a:bodyPr/>
          <a:lstStyle/>
          <a:p>
            <a:endParaRPr lang="pl-PL"/>
          </a:p>
        </p:txBody>
      </p:sp>
      <p:sp>
        <p:nvSpPr>
          <p:cNvPr id="13" name="TextBox 12">
            <a:extLst>
              <a:ext uri="{FF2B5EF4-FFF2-40B4-BE49-F238E27FC236}">
                <a16:creationId xmlns:a16="http://schemas.microsoft.com/office/drawing/2014/main" id="{4CFF0958-CA3A-194F-8EB2-2DA5C28F4800}"/>
              </a:ext>
            </a:extLst>
          </p:cNvPr>
          <p:cNvSpPr txBox="1"/>
          <p:nvPr/>
        </p:nvSpPr>
        <p:spPr>
          <a:xfrm>
            <a:off x="838200" y="681037"/>
            <a:ext cx="10515599" cy="6144759"/>
          </a:xfrm>
          <a:prstGeom prst="rect">
            <a:avLst/>
          </a:prstGeom>
          <a:solidFill>
            <a:srgbClr val="424242"/>
          </a:solidFill>
        </p:spPr>
        <p:txBody>
          <a:bodyPr wrap="square" rtlCol="0">
            <a:spAutoFit/>
          </a:bodyPr>
          <a:lstStyle/>
          <a:p>
            <a:pPr lvl="0">
              <a:lnSpc>
                <a:spcPct val="90000"/>
              </a:lnSpc>
              <a:spcBef>
                <a:spcPts val="1800"/>
              </a:spcBef>
              <a:buClr>
                <a:srgbClr val="56C5FF"/>
              </a:buClr>
              <a:buSzPct val="100000"/>
            </a:pPr>
            <a:r>
              <a:rPr lang="en-US" sz="1900" dirty="0">
                <a:solidFill>
                  <a:srgbClr val="BBB529"/>
                </a:solidFill>
                <a:latin typeface="Corbel"/>
              </a:rPr>
              <a:t>@</a:t>
            </a:r>
            <a:r>
              <a:rPr lang="en-US" sz="1900" dirty="0" err="1">
                <a:solidFill>
                  <a:srgbClr val="BBB529"/>
                </a:solidFill>
                <a:latin typeface="Corbel"/>
              </a:rPr>
              <a:t>RestController</a:t>
            </a:r>
            <a:br>
              <a:rPr lang="en-US" sz="1900" dirty="0">
                <a:solidFill>
                  <a:srgbClr val="BBB529"/>
                </a:solidFill>
                <a:latin typeface="Corbel"/>
              </a:rPr>
            </a:br>
            <a:r>
              <a:rPr lang="en-US" sz="1900" dirty="0">
                <a:solidFill>
                  <a:srgbClr val="BBB529"/>
                </a:solidFill>
                <a:latin typeface="Corbel"/>
              </a:rPr>
              <a:t>@</a:t>
            </a:r>
            <a:r>
              <a:rPr lang="en-US" sz="1900" dirty="0" err="1">
                <a:solidFill>
                  <a:srgbClr val="BBB529"/>
                </a:solidFill>
                <a:latin typeface="Corbel"/>
              </a:rPr>
              <a:t>RequestMapping</a:t>
            </a:r>
            <a:r>
              <a:rPr lang="en-US" sz="1900" dirty="0">
                <a:solidFill>
                  <a:prstClr val="white"/>
                </a:solidFill>
                <a:latin typeface="Corbel"/>
              </a:rPr>
              <a:t>(</a:t>
            </a:r>
            <a:r>
              <a:rPr lang="en-US" sz="1900" dirty="0">
                <a:solidFill>
                  <a:srgbClr val="6A8759"/>
                </a:solidFill>
                <a:latin typeface="Corbel"/>
              </a:rPr>
              <a:t>"/</a:t>
            </a:r>
            <a:r>
              <a:rPr lang="en-US" sz="1900" dirty="0" err="1">
                <a:solidFill>
                  <a:srgbClr val="6A8759"/>
                </a:solidFill>
                <a:latin typeface="Corbel"/>
              </a:rPr>
              <a:t>api</a:t>
            </a:r>
            <a:r>
              <a:rPr lang="en-US" sz="1900" dirty="0">
                <a:solidFill>
                  <a:srgbClr val="6A8759"/>
                </a:solidFill>
                <a:latin typeface="Corbel"/>
              </a:rPr>
              <a:t>"</a:t>
            </a:r>
            <a:r>
              <a:rPr lang="en-US" sz="1900" dirty="0">
                <a:solidFill>
                  <a:prstClr val="white"/>
                </a:solidFill>
                <a:latin typeface="Corbel"/>
              </a:rPr>
              <a:t>)</a:t>
            </a:r>
            <a:br>
              <a:rPr lang="en-US" sz="1900" dirty="0">
                <a:solidFill>
                  <a:prstClr val="white"/>
                </a:solidFill>
                <a:latin typeface="Corbel"/>
              </a:rPr>
            </a:br>
            <a:r>
              <a:rPr lang="en-US" sz="1900" dirty="0">
                <a:solidFill>
                  <a:srgbClr val="CC7832"/>
                </a:solidFill>
                <a:latin typeface="Corbel"/>
              </a:rPr>
              <a:t>public class </a:t>
            </a:r>
            <a:r>
              <a:rPr lang="en-US" sz="1900" dirty="0" err="1">
                <a:solidFill>
                  <a:prstClr val="white"/>
                </a:solidFill>
                <a:latin typeface="Corbel"/>
              </a:rPr>
              <a:t>UsersController</a:t>
            </a:r>
            <a:r>
              <a:rPr lang="en-US" sz="1900" dirty="0">
                <a:solidFill>
                  <a:prstClr val="white"/>
                </a:solidFill>
                <a:latin typeface="Corbel"/>
              </a:rPr>
              <a:t> {</a:t>
            </a:r>
            <a:br>
              <a:rPr lang="en-US" sz="1900" dirty="0">
                <a:solidFill>
                  <a:prstClr val="white"/>
                </a:solidFill>
                <a:latin typeface="Corbel"/>
              </a:rPr>
            </a:br>
            <a:br>
              <a:rPr lang="en-US" sz="1900" dirty="0">
                <a:solidFill>
                  <a:prstClr val="white"/>
                </a:solidFill>
                <a:latin typeface="Corbel"/>
              </a:rPr>
            </a:br>
            <a:r>
              <a:rPr lang="en-US" sz="1900" dirty="0">
                <a:solidFill>
                  <a:prstClr val="white"/>
                </a:solidFill>
                <a:latin typeface="Corbel"/>
              </a:rPr>
              <a:t>    </a:t>
            </a:r>
            <a:r>
              <a:rPr lang="en-US" sz="1900" dirty="0">
                <a:solidFill>
                  <a:srgbClr val="BBB529"/>
                </a:solidFill>
                <a:latin typeface="Corbel"/>
              </a:rPr>
              <a:t>@</a:t>
            </a:r>
            <a:r>
              <a:rPr lang="en-US" sz="1900" dirty="0" err="1">
                <a:solidFill>
                  <a:srgbClr val="BBB529"/>
                </a:solidFill>
                <a:latin typeface="Corbel"/>
              </a:rPr>
              <a:t>Autowired</a:t>
            </a:r>
            <a:br>
              <a:rPr lang="en-US" sz="1900" dirty="0">
                <a:solidFill>
                  <a:srgbClr val="BBB529"/>
                </a:solidFill>
                <a:latin typeface="Corbel"/>
              </a:rPr>
            </a:br>
            <a:r>
              <a:rPr lang="en-US" sz="1900" dirty="0">
                <a:solidFill>
                  <a:srgbClr val="BBB529"/>
                </a:solidFill>
                <a:latin typeface="Corbel"/>
              </a:rPr>
              <a:t>    </a:t>
            </a:r>
            <a:r>
              <a:rPr lang="en-US" sz="1900" dirty="0" err="1">
                <a:solidFill>
                  <a:prstClr val="white"/>
                </a:solidFill>
                <a:latin typeface="Corbel"/>
              </a:rPr>
              <a:t>UserRepository</a:t>
            </a:r>
            <a:r>
              <a:rPr lang="en-US" sz="1900" dirty="0">
                <a:solidFill>
                  <a:prstClr val="white"/>
                </a:solidFill>
                <a:latin typeface="Corbel"/>
              </a:rPr>
              <a:t> </a:t>
            </a:r>
            <a:r>
              <a:rPr lang="en-US" sz="1900" dirty="0" err="1">
                <a:solidFill>
                  <a:srgbClr val="9876AA"/>
                </a:solidFill>
                <a:latin typeface="Corbel"/>
              </a:rPr>
              <a:t>userRepository</a:t>
            </a:r>
            <a:r>
              <a:rPr lang="en-US" sz="1900" dirty="0">
                <a:solidFill>
                  <a:srgbClr val="CC7832"/>
                </a:solidFill>
                <a:latin typeface="Corbel"/>
              </a:rPr>
              <a:t>;</a:t>
            </a:r>
            <a:br>
              <a:rPr lang="en-US" sz="1900" dirty="0">
                <a:solidFill>
                  <a:srgbClr val="CC7832"/>
                </a:solidFill>
                <a:latin typeface="Corbel"/>
              </a:rPr>
            </a:br>
            <a:br>
              <a:rPr lang="en-US" sz="1900" dirty="0">
                <a:solidFill>
                  <a:srgbClr val="CC7832"/>
                </a:solidFill>
                <a:latin typeface="Corbel"/>
              </a:rPr>
            </a:br>
            <a:r>
              <a:rPr lang="en-US" sz="1900" dirty="0">
                <a:solidFill>
                  <a:srgbClr val="CC7832"/>
                </a:solidFill>
                <a:latin typeface="Corbel"/>
              </a:rPr>
              <a:t>    </a:t>
            </a:r>
            <a:r>
              <a:rPr lang="en-US" sz="1900" dirty="0">
                <a:solidFill>
                  <a:srgbClr val="BBB529"/>
                </a:solidFill>
                <a:latin typeface="Corbel"/>
              </a:rPr>
              <a:t>@</a:t>
            </a:r>
            <a:r>
              <a:rPr lang="en-US" sz="1900" dirty="0" err="1">
                <a:solidFill>
                  <a:srgbClr val="BBB529"/>
                </a:solidFill>
                <a:latin typeface="Corbel"/>
              </a:rPr>
              <a:t>GetMapping</a:t>
            </a:r>
            <a:r>
              <a:rPr lang="en-US" sz="1900" dirty="0">
                <a:solidFill>
                  <a:prstClr val="white"/>
                </a:solidFill>
                <a:latin typeface="Corbel"/>
              </a:rPr>
              <a:t>(</a:t>
            </a:r>
            <a:r>
              <a:rPr lang="en-US" sz="1900" dirty="0">
                <a:solidFill>
                  <a:srgbClr val="6A8759"/>
                </a:solidFill>
                <a:latin typeface="Corbel"/>
              </a:rPr>
              <a:t>"/users"</a:t>
            </a:r>
            <a:r>
              <a:rPr lang="en-US" sz="1900" dirty="0">
                <a:solidFill>
                  <a:prstClr val="white"/>
                </a:solidFill>
                <a:latin typeface="Corbel"/>
              </a:rPr>
              <a:t>)</a:t>
            </a:r>
            <a:br>
              <a:rPr lang="en-US" sz="1900" dirty="0">
                <a:solidFill>
                  <a:prstClr val="white"/>
                </a:solidFill>
                <a:latin typeface="Corbel"/>
              </a:rPr>
            </a:br>
            <a:r>
              <a:rPr lang="en-US" sz="1900" dirty="0">
                <a:solidFill>
                  <a:prstClr val="white"/>
                </a:solidFill>
                <a:latin typeface="Corbel"/>
              </a:rPr>
              <a:t>    </a:t>
            </a:r>
            <a:r>
              <a:rPr lang="en-US" sz="1900" dirty="0">
                <a:solidFill>
                  <a:srgbClr val="CC7832"/>
                </a:solidFill>
                <a:latin typeface="Corbel"/>
              </a:rPr>
              <a:t>public </a:t>
            </a:r>
            <a:r>
              <a:rPr lang="en-US" sz="1900" dirty="0">
                <a:solidFill>
                  <a:prstClr val="white"/>
                </a:solidFill>
                <a:latin typeface="Corbel"/>
              </a:rPr>
              <a:t>List&lt;User&gt; </a:t>
            </a:r>
            <a:r>
              <a:rPr lang="en-US" sz="1900" dirty="0" err="1">
                <a:solidFill>
                  <a:srgbClr val="FFC66D"/>
                </a:solidFill>
                <a:latin typeface="Corbel"/>
              </a:rPr>
              <a:t>getAllUsers</a:t>
            </a:r>
            <a:r>
              <a:rPr lang="en-US" sz="1900" dirty="0">
                <a:solidFill>
                  <a:prstClr val="white"/>
                </a:solidFill>
                <a:latin typeface="Corbel"/>
              </a:rPr>
              <a:t>() {</a:t>
            </a:r>
            <a:br>
              <a:rPr lang="en-US" sz="1900" dirty="0">
                <a:solidFill>
                  <a:prstClr val="white"/>
                </a:solidFill>
                <a:latin typeface="Corbel"/>
              </a:rPr>
            </a:br>
            <a:r>
              <a:rPr lang="en-US" sz="1900" dirty="0">
                <a:solidFill>
                  <a:prstClr val="white"/>
                </a:solidFill>
                <a:latin typeface="Corbel"/>
              </a:rPr>
              <a:t>        </a:t>
            </a:r>
            <a:r>
              <a:rPr lang="en-US" sz="1900" dirty="0">
                <a:solidFill>
                  <a:srgbClr val="CC7832"/>
                </a:solidFill>
                <a:latin typeface="Corbel"/>
              </a:rPr>
              <a:t>return </a:t>
            </a:r>
            <a:r>
              <a:rPr lang="en-US" sz="1900" dirty="0" err="1">
                <a:solidFill>
                  <a:srgbClr val="9876AA"/>
                </a:solidFill>
                <a:latin typeface="Corbel"/>
              </a:rPr>
              <a:t>userRepository</a:t>
            </a:r>
            <a:r>
              <a:rPr lang="en-US" sz="1900" dirty="0" err="1">
                <a:solidFill>
                  <a:prstClr val="white"/>
                </a:solidFill>
                <a:latin typeface="Corbel"/>
              </a:rPr>
              <a:t>.findAll</a:t>
            </a:r>
            <a:r>
              <a:rPr lang="en-US" sz="1900" dirty="0">
                <a:solidFill>
                  <a:prstClr val="white"/>
                </a:solidFill>
                <a:latin typeface="Corbel"/>
              </a:rPr>
              <a:t>()</a:t>
            </a:r>
            <a:r>
              <a:rPr lang="en-US" sz="1900" dirty="0">
                <a:solidFill>
                  <a:srgbClr val="CC7832"/>
                </a:solidFill>
                <a:latin typeface="Corbel"/>
              </a:rPr>
              <a:t>;</a:t>
            </a:r>
            <a:br>
              <a:rPr lang="en-US" sz="1900" dirty="0">
                <a:solidFill>
                  <a:srgbClr val="CC7832"/>
                </a:solidFill>
                <a:latin typeface="Corbel"/>
              </a:rPr>
            </a:br>
            <a:r>
              <a:rPr lang="en-US" sz="1900" dirty="0">
                <a:solidFill>
                  <a:srgbClr val="CC7832"/>
                </a:solidFill>
                <a:latin typeface="Corbel"/>
              </a:rPr>
              <a:t>    </a:t>
            </a:r>
            <a:r>
              <a:rPr lang="en-US" sz="1900" dirty="0">
                <a:solidFill>
                  <a:prstClr val="white"/>
                </a:solidFill>
                <a:latin typeface="Corbel"/>
              </a:rPr>
              <a:t>}</a:t>
            </a:r>
            <a:br>
              <a:rPr lang="en-US" sz="1900" dirty="0">
                <a:solidFill>
                  <a:prstClr val="white"/>
                </a:solidFill>
                <a:latin typeface="Corbel"/>
              </a:rPr>
            </a:br>
            <a:br>
              <a:rPr lang="en-US" sz="1900" dirty="0">
                <a:solidFill>
                  <a:prstClr val="white"/>
                </a:solidFill>
                <a:latin typeface="Corbel"/>
              </a:rPr>
            </a:br>
            <a:r>
              <a:rPr lang="en-US" sz="1900" dirty="0">
                <a:solidFill>
                  <a:prstClr val="white"/>
                </a:solidFill>
                <a:latin typeface="Corbel"/>
              </a:rPr>
              <a:t>    </a:t>
            </a:r>
            <a:r>
              <a:rPr lang="en-US" sz="1900" dirty="0">
                <a:solidFill>
                  <a:srgbClr val="BBB529"/>
                </a:solidFill>
                <a:latin typeface="Corbel"/>
              </a:rPr>
              <a:t>@</a:t>
            </a:r>
            <a:r>
              <a:rPr lang="en-US" sz="1900" dirty="0" err="1">
                <a:solidFill>
                  <a:srgbClr val="BBB529"/>
                </a:solidFill>
                <a:latin typeface="Corbel"/>
              </a:rPr>
              <a:t>PostMapping</a:t>
            </a:r>
            <a:r>
              <a:rPr lang="en-US" sz="1900" dirty="0">
                <a:solidFill>
                  <a:prstClr val="white"/>
                </a:solidFill>
                <a:latin typeface="Corbel"/>
              </a:rPr>
              <a:t>(</a:t>
            </a:r>
            <a:r>
              <a:rPr lang="en-US" sz="1900" dirty="0">
                <a:solidFill>
                  <a:srgbClr val="6A8759"/>
                </a:solidFill>
                <a:latin typeface="Corbel"/>
              </a:rPr>
              <a:t>"/users"</a:t>
            </a:r>
            <a:r>
              <a:rPr lang="en-US" sz="1900" dirty="0">
                <a:solidFill>
                  <a:prstClr val="white"/>
                </a:solidFill>
                <a:latin typeface="Corbel"/>
              </a:rPr>
              <a:t>)</a:t>
            </a:r>
            <a:br>
              <a:rPr lang="en-US" sz="1900" dirty="0">
                <a:solidFill>
                  <a:prstClr val="white"/>
                </a:solidFill>
                <a:latin typeface="Corbel"/>
              </a:rPr>
            </a:br>
            <a:r>
              <a:rPr lang="en-US" sz="1900" dirty="0">
                <a:solidFill>
                  <a:prstClr val="white"/>
                </a:solidFill>
                <a:latin typeface="Corbel"/>
              </a:rPr>
              <a:t>    </a:t>
            </a:r>
            <a:r>
              <a:rPr lang="en-US" sz="1900" dirty="0">
                <a:solidFill>
                  <a:srgbClr val="CC7832"/>
                </a:solidFill>
                <a:latin typeface="Corbel"/>
              </a:rPr>
              <a:t>public </a:t>
            </a:r>
            <a:r>
              <a:rPr lang="en-US" sz="1900" dirty="0">
                <a:solidFill>
                  <a:prstClr val="white"/>
                </a:solidFill>
                <a:latin typeface="Corbel"/>
              </a:rPr>
              <a:t>User </a:t>
            </a:r>
            <a:r>
              <a:rPr lang="en-US" sz="1900" dirty="0" err="1">
                <a:solidFill>
                  <a:srgbClr val="FFC66D"/>
                </a:solidFill>
                <a:latin typeface="Corbel"/>
              </a:rPr>
              <a:t>createUser</a:t>
            </a:r>
            <a:r>
              <a:rPr lang="en-US" sz="1900" dirty="0">
                <a:solidFill>
                  <a:prstClr val="white"/>
                </a:solidFill>
                <a:latin typeface="Corbel"/>
              </a:rPr>
              <a:t>(</a:t>
            </a:r>
            <a:r>
              <a:rPr lang="en-US" sz="1900" dirty="0">
                <a:solidFill>
                  <a:srgbClr val="BBB529"/>
                </a:solidFill>
                <a:latin typeface="Corbel"/>
              </a:rPr>
              <a:t>@Valid @</a:t>
            </a:r>
            <a:r>
              <a:rPr lang="en-US" sz="1900" dirty="0" err="1">
                <a:solidFill>
                  <a:srgbClr val="BBB529"/>
                </a:solidFill>
                <a:latin typeface="Corbel"/>
              </a:rPr>
              <a:t>RequestBody</a:t>
            </a:r>
            <a:r>
              <a:rPr lang="en-US" sz="1900" dirty="0">
                <a:solidFill>
                  <a:srgbClr val="BBB529"/>
                </a:solidFill>
                <a:latin typeface="Corbel"/>
              </a:rPr>
              <a:t> </a:t>
            </a:r>
            <a:r>
              <a:rPr lang="en-US" sz="1900" dirty="0">
                <a:solidFill>
                  <a:prstClr val="white"/>
                </a:solidFill>
                <a:latin typeface="Corbel"/>
              </a:rPr>
              <a:t>User user) {</a:t>
            </a:r>
            <a:br>
              <a:rPr lang="en-US" sz="1900" dirty="0">
                <a:solidFill>
                  <a:prstClr val="white"/>
                </a:solidFill>
                <a:latin typeface="Corbel"/>
              </a:rPr>
            </a:br>
            <a:r>
              <a:rPr lang="en-US" sz="1900" dirty="0">
                <a:solidFill>
                  <a:prstClr val="white"/>
                </a:solidFill>
                <a:latin typeface="Corbel"/>
              </a:rPr>
              <a:t>        </a:t>
            </a:r>
            <a:r>
              <a:rPr lang="en-US" sz="1900" dirty="0">
                <a:solidFill>
                  <a:srgbClr val="CC7832"/>
                </a:solidFill>
                <a:latin typeface="Corbel"/>
              </a:rPr>
              <a:t>return </a:t>
            </a:r>
            <a:r>
              <a:rPr lang="en-US" sz="1900" dirty="0" err="1">
                <a:solidFill>
                  <a:srgbClr val="9876AA"/>
                </a:solidFill>
                <a:latin typeface="Corbel"/>
              </a:rPr>
              <a:t>userRepository</a:t>
            </a:r>
            <a:r>
              <a:rPr lang="en-US" sz="1900" dirty="0" err="1">
                <a:solidFill>
                  <a:prstClr val="white"/>
                </a:solidFill>
                <a:latin typeface="Corbel"/>
              </a:rPr>
              <a:t>.save</a:t>
            </a:r>
            <a:r>
              <a:rPr lang="en-US" sz="1900" dirty="0">
                <a:solidFill>
                  <a:prstClr val="white"/>
                </a:solidFill>
                <a:latin typeface="Corbel"/>
              </a:rPr>
              <a:t>(user)</a:t>
            </a:r>
            <a:r>
              <a:rPr lang="en-US" sz="1900" dirty="0">
                <a:solidFill>
                  <a:srgbClr val="CC7832"/>
                </a:solidFill>
                <a:latin typeface="Corbel"/>
              </a:rPr>
              <a:t>;</a:t>
            </a:r>
            <a:br>
              <a:rPr lang="en-US" sz="1900" dirty="0">
                <a:solidFill>
                  <a:srgbClr val="CC7832"/>
                </a:solidFill>
                <a:latin typeface="Corbel"/>
              </a:rPr>
            </a:br>
            <a:r>
              <a:rPr lang="en-US" sz="1900" dirty="0">
                <a:solidFill>
                  <a:srgbClr val="CC7832"/>
                </a:solidFill>
                <a:latin typeface="Corbel"/>
              </a:rPr>
              <a:t>    </a:t>
            </a:r>
            <a:r>
              <a:rPr lang="en-US" sz="1900" dirty="0">
                <a:solidFill>
                  <a:prstClr val="white"/>
                </a:solidFill>
                <a:latin typeface="Corbel"/>
              </a:rPr>
              <a:t>}</a:t>
            </a:r>
            <a:br>
              <a:rPr lang="en-US" sz="1900" dirty="0">
                <a:solidFill>
                  <a:prstClr val="white"/>
                </a:solidFill>
                <a:latin typeface="Corbel"/>
              </a:rPr>
            </a:br>
            <a:br>
              <a:rPr lang="en-US" sz="1900" dirty="0">
                <a:solidFill>
                  <a:prstClr val="white"/>
                </a:solidFill>
                <a:latin typeface="Corbel"/>
              </a:rPr>
            </a:br>
            <a:r>
              <a:rPr lang="en-US" sz="1900" dirty="0">
                <a:solidFill>
                  <a:prstClr val="white"/>
                </a:solidFill>
                <a:latin typeface="Corbel"/>
              </a:rPr>
              <a:t>    </a:t>
            </a:r>
            <a:r>
              <a:rPr lang="en-US" sz="1900" dirty="0">
                <a:solidFill>
                  <a:srgbClr val="BBB529"/>
                </a:solidFill>
                <a:latin typeface="Corbel"/>
              </a:rPr>
              <a:t>@</a:t>
            </a:r>
            <a:r>
              <a:rPr lang="en-US" sz="1900" dirty="0" err="1">
                <a:solidFill>
                  <a:srgbClr val="BBB529"/>
                </a:solidFill>
                <a:latin typeface="Corbel"/>
              </a:rPr>
              <a:t>GetMapping</a:t>
            </a:r>
            <a:r>
              <a:rPr lang="en-US" sz="1900" dirty="0">
                <a:solidFill>
                  <a:prstClr val="white"/>
                </a:solidFill>
                <a:latin typeface="Corbel"/>
              </a:rPr>
              <a:t>(</a:t>
            </a:r>
            <a:r>
              <a:rPr lang="en-US" sz="1900" dirty="0">
                <a:solidFill>
                  <a:srgbClr val="6A8759"/>
                </a:solidFill>
                <a:latin typeface="Corbel"/>
              </a:rPr>
              <a:t>"/users/{id}"</a:t>
            </a:r>
            <a:r>
              <a:rPr lang="en-US" sz="1900" dirty="0">
                <a:solidFill>
                  <a:prstClr val="white"/>
                </a:solidFill>
                <a:latin typeface="Corbel"/>
              </a:rPr>
              <a:t>)</a:t>
            </a:r>
            <a:br>
              <a:rPr lang="en-US" sz="1900" dirty="0">
                <a:solidFill>
                  <a:prstClr val="white"/>
                </a:solidFill>
                <a:latin typeface="Corbel"/>
              </a:rPr>
            </a:br>
            <a:r>
              <a:rPr lang="en-US" sz="1900" dirty="0">
                <a:solidFill>
                  <a:prstClr val="white"/>
                </a:solidFill>
                <a:latin typeface="Corbel"/>
              </a:rPr>
              <a:t>    </a:t>
            </a:r>
            <a:r>
              <a:rPr lang="en-US" sz="1900" dirty="0">
                <a:solidFill>
                  <a:srgbClr val="CC7832"/>
                </a:solidFill>
                <a:latin typeface="Corbel"/>
              </a:rPr>
              <a:t>public </a:t>
            </a:r>
            <a:r>
              <a:rPr lang="en-US" sz="1900" dirty="0">
                <a:solidFill>
                  <a:prstClr val="white"/>
                </a:solidFill>
                <a:latin typeface="Corbel"/>
              </a:rPr>
              <a:t>User </a:t>
            </a:r>
            <a:r>
              <a:rPr lang="en-US" sz="1900" dirty="0" err="1">
                <a:solidFill>
                  <a:srgbClr val="FFC66D"/>
                </a:solidFill>
                <a:latin typeface="Corbel"/>
              </a:rPr>
              <a:t>getUserById</a:t>
            </a:r>
            <a:r>
              <a:rPr lang="en-US" sz="1900" dirty="0">
                <a:solidFill>
                  <a:prstClr val="white"/>
                </a:solidFill>
                <a:latin typeface="Corbel"/>
              </a:rPr>
              <a:t>(</a:t>
            </a:r>
            <a:r>
              <a:rPr lang="en-US" sz="1900" dirty="0">
                <a:solidFill>
                  <a:srgbClr val="BBB529"/>
                </a:solidFill>
                <a:latin typeface="Corbel"/>
              </a:rPr>
              <a:t>@</a:t>
            </a:r>
            <a:r>
              <a:rPr lang="en-US" sz="1900" dirty="0" err="1">
                <a:solidFill>
                  <a:srgbClr val="BBB529"/>
                </a:solidFill>
                <a:latin typeface="Corbel"/>
              </a:rPr>
              <a:t>PathVariable</a:t>
            </a:r>
            <a:r>
              <a:rPr lang="en-US" sz="1900" dirty="0">
                <a:solidFill>
                  <a:prstClr val="white"/>
                </a:solidFill>
                <a:latin typeface="Corbel"/>
              </a:rPr>
              <a:t>(</a:t>
            </a:r>
            <a:r>
              <a:rPr lang="en-US" sz="1900" dirty="0">
                <a:solidFill>
                  <a:srgbClr val="D0D0FF"/>
                </a:solidFill>
                <a:latin typeface="Corbel"/>
              </a:rPr>
              <a:t>value </a:t>
            </a:r>
            <a:r>
              <a:rPr lang="en-US" sz="1900" dirty="0">
                <a:solidFill>
                  <a:prstClr val="white"/>
                </a:solidFill>
                <a:latin typeface="Corbel"/>
              </a:rPr>
              <a:t>= </a:t>
            </a:r>
            <a:r>
              <a:rPr lang="en-US" sz="1900" dirty="0">
                <a:solidFill>
                  <a:srgbClr val="6A8759"/>
                </a:solidFill>
                <a:latin typeface="Corbel"/>
              </a:rPr>
              <a:t>"id"</a:t>
            </a:r>
            <a:r>
              <a:rPr lang="en-US" sz="1900" dirty="0">
                <a:solidFill>
                  <a:prstClr val="white"/>
                </a:solidFill>
                <a:latin typeface="Corbel"/>
              </a:rPr>
              <a:t>) Integer </a:t>
            </a:r>
            <a:r>
              <a:rPr lang="en-US" sz="1900" dirty="0" err="1">
                <a:solidFill>
                  <a:prstClr val="white"/>
                </a:solidFill>
                <a:latin typeface="Corbel"/>
              </a:rPr>
              <a:t>userId</a:t>
            </a:r>
            <a:r>
              <a:rPr lang="en-US" sz="1900" dirty="0">
                <a:solidFill>
                  <a:prstClr val="white"/>
                </a:solidFill>
                <a:latin typeface="Corbel"/>
              </a:rPr>
              <a:t>) {</a:t>
            </a:r>
            <a:br>
              <a:rPr lang="en-US" sz="1900" dirty="0">
                <a:solidFill>
                  <a:prstClr val="white"/>
                </a:solidFill>
                <a:latin typeface="Corbel"/>
              </a:rPr>
            </a:br>
            <a:r>
              <a:rPr lang="en-US" sz="1900" dirty="0">
                <a:solidFill>
                  <a:prstClr val="white"/>
                </a:solidFill>
                <a:latin typeface="Corbel"/>
              </a:rPr>
              <a:t>        </a:t>
            </a:r>
            <a:r>
              <a:rPr lang="en-US" sz="1900" dirty="0">
                <a:solidFill>
                  <a:srgbClr val="CC7832"/>
                </a:solidFill>
                <a:latin typeface="Corbel"/>
              </a:rPr>
              <a:t>return </a:t>
            </a:r>
            <a:r>
              <a:rPr lang="en-US" sz="1900" dirty="0" err="1">
                <a:solidFill>
                  <a:srgbClr val="9876AA"/>
                </a:solidFill>
                <a:latin typeface="Corbel"/>
              </a:rPr>
              <a:t>userRepository</a:t>
            </a:r>
            <a:r>
              <a:rPr lang="en-US" sz="1900" dirty="0" err="1">
                <a:solidFill>
                  <a:prstClr val="white"/>
                </a:solidFill>
                <a:latin typeface="Corbel"/>
              </a:rPr>
              <a:t>.findById</a:t>
            </a:r>
            <a:r>
              <a:rPr lang="en-US" sz="1900" dirty="0">
                <a:solidFill>
                  <a:prstClr val="white"/>
                </a:solidFill>
                <a:latin typeface="Corbel"/>
              </a:rPr>
              <a:t>(</a:t>
            </a:r>
            <a:r>
              <a:rPr lang="en-US" sz="1900" dirty="0" err="1">
                <a:solidFill>
                  <a:prstClr val="white"/>
                </a:solidFill>
                <a:latin typeface="Corbel"/>
              </a:rPr>
              <a:t>userId</a:t>
            </a:r>
            <a:r>
              <a:rPr lang="en-US" sz="1900" dirty="0">
                <a:solidFill>
                  <a:prstClr val="white"/>
                </a:solidFill>
                <a:latin typeface="Corbel"/>
              </a:rPr>
              <a:t>)</a:t>
            </a:r>
            <a:br>
              <a:rPr lang="en-US" sz="1900" dirty="0">
                <a:solidFill>
                  <a:prstClr val="white"/>
                </a:solidFill>
                <a:latin typeface="Corbel"/>
              </a:rPr>
            </a:br>
            <a:r>
              <a:rPr lang="en-US" sz="1900" dirty="0">
                <a:solidFill>
                  <a:prstClr val="white"/>
                </a:solidFill>
                <a:latin typeface="Corbel"/>
              </a:rPr>
              <a:t>                .</a:t>
            </a:r>
            <a:r>
              <a:rPr lang="en-US" sz="1900" dirty="0" err="1">
                <a:solidFill>
                  <a:prstClr val="white"/>
                </a:solidFill>
                <a:latin typeface="Corbel"/>
              </a:rPr>
              <a:t>orElseThrow</a:t>
            </a:r>
            <a:r>
              <a:rPr lang="en-US" sz="1900" dirty="0">
                <a:solidFill>
                  <a:prstClr val="white"/>
                </a:solidFill>
                <a:latin typeface="Corbel"/>
              </a:rPr>
              <a:t>(() -&gt; </a:t>
            </a:r>
            <a:r>
              <a:rPr lang="en-US" sz="1900" dirty="0">
                <a:solidFill>
                  <a:srgbClr val="CC7832"/>
                </a:solidFill>
                <a:latin typeface="Corbel"/>
              </a:rPr>
              <a:t>new </a:t>
            </a:r>
            <a:r>
              <a:rPr lang="en-US" sz="1900" dirty="0" err="1">
                <a:solidFill>
                  <a:prstClr val="white"/>
                </a:solidFill>
                <a:latin typeface="Corbel"/>
              </a:rPr>
              <a:t>ResourceNotFoundException</a:t>
            </a:r>
            <a:r>
              <a:rPr lang="en-US" sz="1900" dirty="0">
                <a:solidFill>
                  <a:prstClr val="white"/>
                </a:solidFill>
                <a:latin typeface="Corbel"/>
              </a:rPr>
              <a:t>(</a:t>
            </a:r>
            <a:r>
              <a:rPr lang="en-US" sz="1900" dirty="0">
                <a:solidFill>
                  <a:srgbClr val="6A8759"/>
                </a:solidFill>
                <a:latin typeface="Corbel"/>
              </a:rPr>
              <a:t>"User"</a:t>
            </a:r>
            <a:r>
              <a:rPr lang="en-US" sz="1900" dirty="0">
                <a:solidFill>
                  <a:srgbClr val="CC7832"/>
                </a:solidFill>
                <a:latin typeface="Corbel"/>
              </a:rPr>
              <a:t>, </a:t>
            </a:r>
            <a:r>
              <a:rPr lang="en-US" sz="1900" dirty="0">
                <a:solidFill>
                  <a:srgbClr val="6A8759"/>
                </a:solidFill>
                <a:latin typeface="Corbel"/>
              </a:rPr>
              <a:t>"id"</a:t>
            </a:r>
            <a:r>
              <a:rPr lang="en-US" sz="1900" dirty="0">
                <a:solidFill>
                  <a:srgbClr val="CC7832"/>
                </a:solidFill>
                <a:latin typeface="Corbel"/>
              </a:rPr>
              <a:t>, </a:t>
            </a:r>
            <a:r>
              <a:rPr lang="en-US" sz="1900" dirty="0" err="1">
                <a:solidFill>
                  <a:srgbClr val="B389C5"/>
                </a:solidFill>
                <a:latin typeface="Corbel"/>
              </a:rPr>
              <a:t>userId</a:t>
            </a:r>
            <a:r>
              <a:rPr lang="en-US" sz="1900" dirty="0">
                <a:solidFill>
                  <a:prstClr val="white"/>
                </a:solidFill>
                <a:latin typeface="Corbel"/>
              </a:rPr>
              <a:t>))</a:t>
            </a:r>
            <a:r>
              <a:rPr lang="en-US" sz="1900" dirty="0">
                <a:solidFill>
                  <a:srgbClr val="CC7832"/>
                </a:solidFill>
                <a:latin typeface="Corbel"/>
              </a:rPr>
              <a:t>;</a:t>
            </a:r>
            <a:br>
              <a:rPr lang="en-US" sz="1900" dirty="0">
                <a:solidFill>
                  <a:srgbClr val="CC7832"/>
                </a:solidFill>
                <a:latin typeface="Corbel"/>
              </a:rPr>
            </a:br>
            <a:r>
              <a:rPr lang="en-US" sz="1900" dirty="0">
                <a:solidFill>
                  <a:srgbClr val="CC7832"/>
                </a:solidFill>
                <a:latin typeface="Corbel"/>
              </a:rPr>
              <a:t>    </a:t>
            </a:r>
            <a:r>
              <a:rPr lang="en-US" sz="1900" dirty="0">
                <a:solidFill>
                  <a:prstClr val="white"/>
                </a:solidFill>
                <a:latin typeface="Corbel"/>
              </a:rPr>
              <a:t>}</a:t>
            </a:r>
            <a:br>
              <a:rPr lang="en-US" sz="1900" dirty="0">
                <a:solidFill>
                  <a:prstClr val="white"/>
                </a:solidFill>
                <a:latin typeface="Corbel"/>
              </a:rPr>
            </a:br>
            <a:r>
              <a:rPr lang="en-US" sz="1900" dirty="0">
                <a:solidFill>
                  <a:prstClr val="white"/>
                </a:solidFill>
                <a:latin typeface="Corbel"/>
              </a:rPr>
              <a:t>}</a:t>
            </a:r>
          </a:p>
        </p:txBody>
      </p:sp>
    </p:spTree>
    <p:extLst>
      <p:ext uri="{BB962C8B-B14F-4D97-AF65-F5344CB8AC3E}">
        <p14:creationId xmlns:p14="http://schemas.microsoft.com/office/powerpoint/2010/main" val="39054239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erson standing in front of a cloudy sky&#10;&#10;Description automatically generated">
            <a:extLst>
              <a:ext uri="{FF2B5EF4-FFF2-40B4-BE49-F238E27FC236}">
                <a16:creationId xmlns:a16="http://schemas.microsoft.com/office/drawing/2014/main" id="{160FC677-4E27-0B40-B887-FDD7250A8A70}"/>
              </a:ext>
            </a:extLst>
          </p:cNvPr>
          <p:cNvPicPr>
            <a:picLocks noChangeAspect="1"/>
          </p:cNvPicPr>
          <p:nvPr/>
        </p:nvPicPr>
        <p:blipFill rotWithShape="1">
          <a:blip r:embed="rId2">
            <a:alphaModFix amt="50000"/>
          </a:blip>
          <a:srcRect t="40450" r="-1" b="2130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en-GB">
                <a:solidFill>
                  <a:srgbClr val="FFFFFF"/>
                </a:solidFill>
              </a:rPr>
              <a:t>Graceful Shutdown</a:t>
            </a:r>
            <a:endParaRPr lang="pl-PL">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601801822"/>
      </p:ext>
    </p:extLst>
  </p:cSld>
  <p:clrMapOvr>
    <a:overrideClrMapping bg1="dk1" tx1="lt1" bg2="dk2" tx2="lt2" accent1="accent1" accent2="accent2" accent3="accent3" accent4="accent4" accent5="accent5" accent6="accent6" hlink="hlink" folHlink="folHlink"/>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a:bodyPr>
          <a:lstStyle/>
          <a:p>
            <a:pPr marL="0" indent="0">
              <a:buNone/>
            </a:pPr>
            <a:r>
              <a:rPr lang="en-US" sz="3200" dirty="0">
                <a:solidFill>
                  <a:schemeClr val="bg1"/>
                </a:solidFill>
              </a:rPr>
              <a:t>We can speak about the graceful shutdown of our application, when all of the resources it used and all of the traffic and/or data processing what it handled are closed and released properly.</a:t>
            </a:r>
          </a:p>
          <a:p>
            <a:pPr marL="0" indent="0">
              <a:buNone/>
            </a:pPr>
            <a:endParaRPr lang="en-US" sz="3200" dirty="0">
              <a:solidFill>
                <a:schemeClr val="bg1"/>
              </a:solidFill>
            </a:endParaRPr>
          </a:p>
          <a:p>
            <a:pPr marL="0" indent="0">
              <a:buNone/>
            </a:pPr>
            <a:r>
              <a:rPr lang="en-US" sz="3200" dirty="0">
                <a:solidFill>
                  <a:schemeClr val="bg1"/>
                </a:solidFill>
              </a:rPr>
              <a:t>It means that no database connection remains open and no ongoing request fails because we stop our application.</a:t>
            </a:r>
          </a:p>
          <a:p>
            <a:pPr marL="0" indent="0" fontAlgn="base">
              <a:buClr>
                <a:schemeClr val="accent1"/>
              </a:buClr>
              <a:buNone/>
            </a:pPr>
            <a:endParaRPr lang="pl-PL"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Graceful Shutdown</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139283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25674" y="1813099"/>
            <a:ext cx="10515600" cy="4351338"/>
          </a:xfrm>
        </p:spPr>
        <p:txBody>
          <a:bodyPr>
            <a:normAutofit fontScale="77500" lnSpcReduction="20000"/>
          </a:bodyPr>
          <a:lstStyle/>
          <a:p>
            <a:r>
              <a:rPr lang="en-US" sz="3200" dirty="0">
                <a:solidFill>
                  <a:schemeClr val="bg1"/>
                </a:solidFill>
              </a:rPr>
              <a:t>App receives </a:t>
            </a:r>
            <a:r>
              <a:rPr lang="en-US" sz="3200" i="1" dirty="0">
                <a:solidFill>
                  <a:schemeClr val="bg1"/>
                </a:solidFill>
              </a:rPr>
              <a:t>SIGTERM</a:t>
            </a:r>
            <a:r>
              <a:rPr lang="en-US" sz="3200" dirty="0">
                <a:solidFill>
                  <a:schemeClr val="bg1"/>
                </a:solidFill>
              </a:rPr>
              <a:t> signal because Kubernetes wants to stop it</a:t>
            </a:r>
          </a:p>
          <a:p>
            <a:r>
              <a:rPr lang="en-US" sz="3200" dirty="0">
                <a:solidFill>
                  <a:schemeClr val="bg1"/>
                </a:solidFill>
              </a:rPr>
              <a:t>App </a:t>
            </a:r>
            <a:r>
              <a:rPr lang="en-US" sz="3200" i="1" dirty="0">
                <a:solidFill>
                  <a:schemeClr val="bg1"/>
                </a:solidFill>
              </a:rPr>
              <a:t>(pod)</a:t>
            </a:r>
            <a:r>
              <a:rPr lang="en-US" sz="3200" dirty="0">
                <a:solidFill>
                  <a:schemeClr val="bg1"/>
                </a:solidFill>
              </a:rPr>
              <a:t> starts to return 500 for GET /health to let </a:t>
            </a:r>
            <a:r>
              <a:rPr lang="en-US" sz="3200" dirty="0" err="1">
                <a:solidFill>
                  <a:schemeClr val="bg1"/>
                </a:solidFill>
              </a:rPr>
              <a:t>readinessProbe</a:t>
            </a:r>
            <a:r>
              <a:rPr lang="en-US" sz="3200" i="1" dirty="0">
                <a:solidFill>
                  <a:schemeClr val="bg1"/>
                </a:solidFill>
              </a:rPr>
              <a:t>(Service)</a:t>
            </a:r>
            <a:r>
              <a:rPr lang="en-US" sz="3200" dirty="0">
                <a:solidFill>
                  <a:schemeClr val="bg1"/>
                </a:solidFill>
              </a:rPr>
              <a:t> know that it's not ready to receive more requests.</a:t>
            </a:r>
          </a:p>
          <a:p>
            <a:r>
              <a:rPr lang="en-US" sz="3200" dirty="0">
                <a:solidFill>
                  <a:schemeClr val="bg1"/>
                </a:solidFill>
              </a:rPr>
              <a:t>Kubernetes </a:t>
            </a:r>
            <a:r>
              <a:rPr lang="en-US" sz="3200" dirty="0" err="1">
                <a:solidFill>
                  <a:schemeClr val="bg1"/>
                </a:solidFill>
              </a:rPr>
              <a:t>readinessProbe</a:t>
            </a:r>
            <a:r>
              <a:rPr lang="en-US" sz="3200" dirty="0">
                <a:solidFill>
                  <a:schemeClr val="bg1"/>
                </a:solidFill>
              </a:rPr>
              <a:t> checks GET /health and it stops redirecting traffic to the app </a:t>
            </a:r>
            <a:r>
              <a:rPr lang="en-US" sz="3200" i="1" dirty="0">
                <a:solidFill>
                  <a:schemeClr val="bg1"/>
                </a:solidFill>
              </a:rPr>
              <a:t>(because it continuously returns 500)</a:t>
            </a:r>
            <a:endParaRPr lang="en-US" sz="3200" dirty="0">
              <a:solidFill>
                <a:schemeClr val="bg1"/>
              </a:solidFill>
            </a:endParaRPr>
          </a:p>
          <a:p>
            <a:r>
              <a:rPr lang="en-US" sz="3200" dirty="0">
                <a:solidFill>
                  <a:schemeClr val="bg1"/>
                </a:solidFill>
              </a:rPr>
              <a:t>App waits before it starts to shutdown - to make sure that the Service is getting notified via </a:t>
            </a:r>
            <a:r>
              <a:rPr lang="en-US" sz="3200" dirty="0" err="1">
                <a:solidFill>
                  <a:schemeClr val="bg1"/>
                </a:solidFill>
              </a:rPr>
              <a:t>readinessProbe</a:t>
            </a:r>
            <a:r>
              <a:rPr lang="en-US" sz="3200" dirty="0">
                <a:solidFill>
                  <a:schemeClr val="bg1"/>
                </a:solidFill>
              </a:rPr>
              <a:t> fail</a:t>
            </a:r>
          </a:p>
          <a:p>
            <a:r>
              <a:rPr lang="en-US" sz="3200" dirty="0">
                <a:solidFill>
                  <a:schemeClr val="bg1"/>
                </a:solidFill>
              </a:rPr>
              <a:t>App starts graceful shutdown</a:t>
            </a:r>
          </a:p>
          <a:p>
            <a:r>
              <a:rPr lang="en-US" sz="3200" dirty="0">
                <a:solidFill>
                  <a:schemeClr val="bg1"/>
                </a:solidFill>
              </a:rPr>
              <a:t>App first closes server with live working DB connections</a:t>
            </a:r>
          </a:p>
          <a:p>
            <a:r>
              <a:rPr lang="en-US" sz="3200" dirty="0">
                <a:solidFill>
                  <a:schemeClr val="bg1"/>
                </a:solidFill>
              </a:rPr>
              <a:t>App exits process</a:t>
            </a:r>
          </a:p>
          <a:p>
            <a:r>
              <a:rPr lang="en-US" sz="3200" dirty="0">
                <a:solidFill>
                  <a:schemeClr val="bg1"/>
                </a:solidFill>
              </a:rPr>
              <a:t>Kubernetes force kills the application after 30s </a:t>
            </a:r>
            <a:r>
              <a:rPr lang="en-US" sz="3200" i="1" dirty="0">
                <a:solidFill>
                  <a:schemeClr val="bg1"/>
                </a:solidFill>
              </a:rPr>
              <a:t>(SIGKILL)</a:t>
            </a:r>
            <a:r>
              <a:rPr lang="en-US" sz="3200" dirty="0">
                <a:solidFill>
                  <a:schemeClr val="bg1"/>
                </a:solidFill>
              </a:rPr>
              <a:t> if it's still running </a:t>
            </a:r>
            <a:r>
              <a:rPr lang="en-US" sz="3200" i="1" dirty="0">
                <a:solidFill>
                  <a:schemeClr val="bg1"/>
                </a:solidFill>
              </a:rPr>
              <a:t>(in an optimal case it doesn't happen)</a:t>
            </a:r>
            <a:endParaRPr lang="en-US" sz="3200" dirty="0">
              <a:solidFill>
                <a:schemeClr val="bg1"/>
              </a:solidFill>
            </a:endParaRPr>
          </a:p>
          <a:p>
            <a:endParaRPr lang="en-US" sz="3200" dirty="0">
              <a:solidFill>
                <a:schemeClr val="bg1"/>
              </a:solidFill>
            </a:endParaRPr>
          </a:p>
          <a:p>
            <a:pPr fontAlgn="base">
              <a:buClr>
                <a:schemeClr val="accent1"/>
              </a:buClr>
            </a:pPr>
            <a:endParaRPr lang="pl-PL"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Graceful Shutdown with Kubernetes</a:t>
            </a:r>
            <a:endParaRPr lang="pl-PL" dirty="0">
              <a:solidFill>
                <a:schemeClr val="bg1"/>
              </a:solidFill>
              <a:ea typeface="Roboto" panose="02000000000000000000" pitchFamily="2" charset="0"/>
            </a:endParaRPr>
          </a:p>
        </p:txBody>
      </p:sp>
    </p:spTree>
    <p:extLst>
      <p:ext uri="{BB962C8B-B14F-4D97-AF65-F5344CB8AC3E}">
        <p14:creationId xmlns:p14="http://schemas.microsoft.com/office/powerpoint/2010/main" val="2204380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148968"/>
            <a:ext cx="10515600" cy="782031"/>
          </a:xfrm>
        </p:spPr>
        <p:txBody>
          <a:bodyPr/>
          <a:lstStyle/>
          <a:p>
            <a:r>
              <a:rPr lang="en-GB" dirty="0">
                <a:solidFill>
                  <a:schemeClr val="bg1"/>
                </a:solidFill>
              </a:rPr>
              <a:t>Web Server Graceful Shutdown</a:t>
            </a:r>
            <a:endParaRPr lang="pl-PL" dirty="0">
              <a:solidFill>
                <a:schemeClr val="bg1"/>
              </a:solidFill>
              <a:ea typeface="Roboto" panose="02000000000000000000" pitchFamily="2" charset="0"/>
            </a:endParaRPr>
          </a:p>
        </p:txBody>
      </p:sp>
      <p:pic>
        <p:nvPicPr>
          <p:cNvPr id="4" name="Content Placeholder 7">
            <a:extLst>
              <a:ext uri="{FF2B5EF4-FFF2-40B4-BE49-F238E27FC236}">
                <a16:creationId xmlns:a16="http://schemas.microsoft.com/office/drawing/2014/main" id="{B852CC47-B1C4-974E-B774-3C349C8E043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13892" y="908720"/>
            <a:ext cx="8503276" cy="5544616"/>
          </a:xfrm>
        </p:spPr>
      </p:pic>
    </p:spTree>
    <p:extLst>
      <p:ext uri="{BB962C8B-B14F-4D97-AF65-F5344CB8AC3E}">
        <p14:creationId xmlns:p14="http://schemas.microsoft.com/office/powerpoint/2010/main" val="42336073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182245"/>
            <a:ext cx="10515600" cy="615777"/>
          </a:xfrm>
        </p:spPr>
        <p:txBody>
          <a:bodyPr>
            <a:normAutofit fontScale="90000"/>
          </a:bodyPr>
          <a:lstStyle/>
          <a:p>
            <a:r>
              <a:rPr lang="en-GB" dirty="0">
                <a:solidFill>
                  <a:schemeClr val="bg1"/>
                </a:solidFill>
              </a:rPr>
              <a:t>Graceful Shutdown with Golang</a:t>
            </a:r>
            <a:endParaRPr lang="pl-PL" dirty="0">
              <a:solidFill>
                <a:schemeClr val="bg1"/>
              </a:solidFill>
              <a:ea typeface="Roboto" panose="02000000000000000000" pitchFamily="2" charset="0"/>
            </a:endParaRPr>
          </a:p>
        </p:txBody>
      </p:sp>
      <p:sp>
        <p:nvSpPr>
          <p:cNvPr id="4" name="Content Placeholder 3">
            <a:extLst>
              <a:ext uri="{FF2B5EF4-FFF2-40B4-BE49-F238E27FC236}">
                <a16:creationId xmlns:a16="http://schemas.microsoft.com/office/drawing/2014/main" id="{4F6B4B84-7CF6-7A41-8AB5-EBE88F9EBDB2}"/>
              </a:ext>
            </a:extLst>
          </p:cNvPr>
          <p:cNvSpPr>
            <a:spLocks noGrp="1"/>
          </p:cNvSpPr>
          <p:nvPr>
            <p:ph idx="1"/>
          </p:nvPr>
        </p:nvSpPr>
        <p:spPr/>
        <p:txBody>
          <a:bodyPr/>
          <a:lstStyle/>
          <a:p>
            <a:endParaRPr lang="en-PL" dirty="0"/>
          </a:p>
        </p:txBody>
      </p:sp>
      <p:sp>
        <p:nvSpPr>
          <p:cNvPr id="6" name="TextBox 5">
            <a:extLst>
              <a:ext uri="{FF2B5EF4-FFF2-40B4-BE49-F238E27FC236}">
                <a16:creationId xmlns:a16="http://schemas.microsoft.com/office/drawing/2014/main" id="{AB93265E-BFAF-9F4F-B8E0-68A42FFD2E78}"/>
              </a:ext>
            </a:extLst>
          </p:cNvPr>
          <p:cNvSpPr txBox="1"/>
          <p:nvPr/>
        </p:nvSpPr>
        <p:spPr>
          <a:xfrm>
            <a:off x="483941" y="762868"/>
            <a:ext cx="11377264" cy="5847755"/>
          </a:xfrm>
          <a:prstGeom prst="rect">
            <a:avLst/>
          </a:prstGeom>
          <a:solidFill>
            <a:srgbClr val="424242"/>
          </a:solidFill>
        </p:spPr>
        <p:txBody>
          <a:bodyPr wrap="square" rtlCol="0">
            <a:spAutoFit/>
          </a:bodyPr>
          <a:lstStyle/>
          <a:p>
            <a:r>
              <a:rPr lang="en-US" sz="1700" dirty="0">
                <a:solidFill>
                  <a:srgbClr val="608B4E"/>
                </a:solidFill>
                <a:latin typeface="Menlo" charset="0"/>
              </a:rPr>
              <a:t>// subscribe to SIGTERM signals</a:t>
            </a:r>
            <a:endParaRPr lang="en-US" sz="1700" dirty="0">
              <a:solidFill>
                <a:srgbClr val="D4D4D4"/>
              </a:solidFill>
              <a:latin typeface="Menlo" charset="0"/>
            </a:endParaRPr>
          </a:p>
          <a:p>
            <a:r>
              <a:rPr lang="en-US" sz="1700" dirty="0">
                <a:solidFill>
                  <a:srgbClr val="9CDCFE"/>
                </a:solidFill>
                <a:latin typeface="Menlo" charset="0"/>
              </a:rPr>
              <a:t>quit</a:t>
            </a:r>
            <a:r>
              <a:rPr lang="en-US" sz="1700" dirty="0">
                <a:solidFill>
                  <a:srgbClr val="D4D4D4"/>
                </a:solidFill>
                <a:latin typeface="Menlo" charset="0"/>
              </a:rPr>
              <a:t> := </a:t>
            </a:r>
            <a:r>
              <a:rPr lang="en-US" sz="1700" dirty="0">
                <a:solidFill>
                  <a:srgbClr val="DCDCAA"/>
                </a:solidFill>
                <a:latin typeface="Menlo" charset="0"/>
              </a:rPr>
              <a:t>make</a:t>
            </a:r>
            <a:r>
              <a:rPr lang="en-US" sz="1700" dirty="0">
                <a:solidFill>
                  <a:srgbClr val="D4D4D4"/>
                </a:solidFill>
                <a:latin typeface="Menlo" charset="0"/>
              </a:rPr>
              <a:t>(</a:t>
            </a:r>
            <a:r>
              <a:rPr lang="en-US" sz="1700" dirty="0" err="1">
                <a:solidFill>
                  <a:srgbClr val="569CD6"/>
                </a:solidFill>
                <a:latin typeface="Menlo" charset="0"/>
              </a:rPr>
              <a:t>chan</a:t>
            </a:r>
            <a:r>
              <a:rPr lang="en-US" sz="1700" dirty="0">
                <a:solidFill>
                  <a:srgbClr val="D4D4D4"/>
                </a:solidFill>
                <a:latin typeface="Menlo" charset="0"/>
              </a:rPr>
              <a:t> </a:t>
            </a:r>
            <a:r>
              <a:rPr lang="en-US" sz="1700" dirty="0" err="1">
                <a:solidFill>
                  <a:srgbClr val="D4D4D4"/>
                </a:solidFill>
                <a:latin typeface="Menlo" charset="0"/>
              </a:rPr>
              <a:t>os.Signal</a:t>
            </a:r>
            <a:r>
              <a:rPr lang="en-US" sz="1700" dirty="0">
                <a:solidFill>
                  <a:srgbClr val="D4D4D4"/>
                </a:solidFill>
                <a:latin typeface="Menlo" charset="0"/>
              </a:rPr>
              <a:t>)</a:t>
            </a:r>
          </a:p>
          <a:p>
            <a:r>
              <a:rPr lang="en-US" sz="1700" dirty="0" err="1">
                <a:solidFill>
                  <a:srgbClr val="D4D4D4"/>
                </a:solidFill>
                <a:latin typeface="Menlo" charset="0"/>
              </a:rPr>
              <a:t>signal.</a:t>
            </a:r>
            <a:r>
              <a:rPr lang="en-US" sz="1700" dirty="0" err="1">
                <a:solidFill>
                  <a:srgbClr val="DCDCAA"/>
                </a:solidFill>
                <a:latin typeface="Menlo" charset="0"/>
              </a:rPr>
              <a:t>Notify</a:t>
            </a:r>
            <a:r>
              <a:rPr lang="en-US" sz="1700" dirty="0">
                <a:solidFill>
                  <a:srgbClr val="D4D4D4"/>
                </a:solidFill>
                <a:latin typeface="Menlo" charset="0"/>
              </a:rPr>
              <a:t>(quit, </a:t>
            </a:r>
            <a:r>
              <a:rPr lang="en-US" sz="1700" dirty="0" err="1">
                <a:solidFill>
                  <a:srgbClr val="D4D4D4"/>
                </a:solidFill>
                <a:latin typeface="Menlo" charset="0"/>
              </a:rPr>
              <a:t>os.Interrupt</a:t>
            </a:r>
            <a:r>
              <a:rPr lang="en-US" sz="1700" dirty="0">
                <a:solidFill>
                  <a:srgbClr val="D4D4D4"/>
                </a:solidFill>
                <a:latin typeface="Menlo" charset="0"/>
              </a:rPr>
              <a:t>, </a:t>
            </a:r>
            <a:r>
              <a:rPr lang="en-US" sz="1700" dirty="0" err="1">
                <a:solidFill>
                  <a:srgbClr val="D4D4D4"/>
                </a:solidFill>
                <a:latin typeface="Menlo" charset="0"/>
              </a:rPr>
              <a:t>syscall.SIGTERM</a:t>
            </a:r>
            <a:r>
              <a:rPr lang="en-US" sz="1700" dirty="0">
                <a:solidFill>
                  <a:srgbClr val="D4D4D4"/>
                </a:solidFill>
                <a:latin typeface="Menlo" charset="0"/>
              </a:rPr>
              <a:t>)</a:t>
            </a:r>
          </a:p>
          <a:p>
            <a:br>
              <a:rPr lang="en-US" sz="1700" dirty="0">
                <a:solidFill>
                  <a:srgbClr val="D4D4D4"/>
                </a:solidFill>
                <a:latin typeface="Menlo" charset="0"/>
              </a:rPr>
            </a:br>
            <a:r>
              <a:rPr lang="en-US" sz="1700" dirty="0">
                <a:solidFill>
                  <a:srgbClr val="608B4E"/>
                </a:solidFill>
                <a:latin typeface="Menlo" charset="0"/>
              </a:rPr>
              <a:t>// blocks the execution until </a:t>
            </a:r>
            <a:r>
              <a:rPr lang="en-US" sz="1700" dirty="0" err="1">
                <a:solidFill>
                  <a:srgbClr val="608B4E"/>
                </a:solidFill>
                <a:latin typeface="Menlo" charset="0"/>
              </a:rPr>
              <a:t>os.Interrupt</a:t>
            </a:r>
            <a:r>
              <a:rPr lang="en-US" sz="1700" dirty="0">
                <a:solidFill>
                  <a:srgbClr val="608B4E"/>
                </a:solidFill>
                <a:latin typeface="Menlo" charset="0"/>
              </a:rPr>
              <a:t> or </a:t>
            </a:r>
            <a:r>
              <a:rPr lang="en-US" sz="1700" dirty="0" err="1">
                <a:solidFill>
                  <a:srgbClr val="608B4E"/>
                </a:solidFill>
                <a:latin typeface="Menlo" charset="0"/>
              </a:rPr>
              <a:t>syscall.SIGTERM</a:t>
            </a:r>
            <a:r>
              <a:rPr lang="en-US" sz="1700" dirty="0">
                <a:solidFill>
                  <a:srgbClr val="608B4E"/>
                </a:solidFill>
                <a:latin typeface="Menlo" charset="0"/>
              </a:rPr>
              <a:t> signal appears</a:t>
            </a:r>
            <a:endParaRPr lang="en-US" sz="1700" dirty="0">
              <a:solidFill>
                <a:srgbClr val="D4D4D4"/>
              </a:solidFill>
              <a:latin typeface="Menlo" charset="0"/>
            </a:endParaRPr>
          </a:p>
          <a:p>
            <a:r>
              <a:rPr lang="en-US" sz="1700" dirty="0">
                <a:solidFill>
                  <a:srgbClr val="D4D4D4"/>
                </a:solidFill>
                <a:latin typeface="Menlo" charset="0"/>
              </a:rPr>
              <a:t>&lt;-quit</a:t>
            </a:r>
          </a:p>
          <a:p>
            <a:r>
              <a:rPr lang="en-US" sz="1700" dirty="0" err="1">
                <a:solidFill>
                  <a:srgbClr val="D4D4D4"/>
                </a:solidFill>
                <a:latin typeface="Menlo" charset="0"/>
              </a:rPr>
              <a:t>log.</a:t>
            </a:r>
            <a:r>
              <a:rPr lang="en-US" sz="1700" dirty="0" err="1">
                <a:solidFill>
                  <a:srgbClr val="DCDCAA"/>
                </a:solidFill>
                <a:latin typeface="Menlo" charset="0"/>
              </a:rPr>
              <a:t>Println</a:t>
            </a:r>
            <a:r>
              <a:rPr lang="en-US" sz="1700" dirty="0">
                <a:solidFill>
                  <a:srgbClr val="D4D4D4"/>
                </a:solidFill>
                <a:latin typeface="Menlo" charset="0"/>
              </a:rPr>
              <a:t>(</a:t>
            </a:r>
            <a:r>
              <a:rPr lang="en-US" sz="1700" dirty="0">
                <a:solidFill>
                  <a:srgbClr val="CE9178"/>
                </a:solidFill>
                <a:latin typeface="Menlo" charset="0"/>
              </a:rPr>
              <a:t>"shutting down server. waiting to drain the ongoing requests..."</a:t>
            </a:r>
            <a:r>
              <a:rPr lang="en-US" sz="1700" dirty="0">
                <a:solidFill>
                  <a:srgbClr val="D4D4D4"/>
                </a:solidFill>
                <a:latin typeface="Menlo" charset="0"/>
              </a:rPr>
              <a:t>)</a:t>
            </a:r>
          </a:p>
          <a:p>
            <a:r>
              <a:rPr lang="en-US" sz="1700" dirty="0" err="1">
                <a:solidFill>
                  <a:srgbClr val="D4D4D4"/>
                </a:solidFill>
                <a:latin typeface="Menlo" charset="0"/>
              </a:rPr>
              <a:t>rest.</a:t>
            </a:r>
            <a:r>
              <a:rPr lang="en-US" sz="1700" dirty="0" err="1">
                <a:solidFill>
                  <a:srgbClr val="DCDCAA"/>
                </a:solidFill>
                <a:latin typeface="Menlo" charset="0"/>
              </a:rPr>
              <a:t>Unhealthy</a:t>
            </a:r>
            <a:r>
              <a:rPr lang="en-US" sz="1700" dirty="0">
                <a:solidFill>
                  <a:srgbClr val="D4D4D4"/>
                </a:solidFill>
                <a:latin typeface="Menlo" charset="0"/>
              </a:rPr>
              <a:t>()</a:t>
            </a:r>
          </a:p>
          <a:p>
            <a:br>
              <a:rPr lang="en-US" sz="1700" dirty="0">
                <a:solidFill>
                  <a:srgbClr val="D4D4D4"/>
                </a:solidFill>
                <a:latin typeface="Menlo" charset="0"/>
              </a:rPr>
            </a:br>
            <a:r>
              <a:rPr lang="en-US" sz="1700" dirty="0">
                <a:solidFill>
                  <a:srgbClr val="608B4E"/>
                </a:solidFill>
                <a:latin typeface="Menlo" charset="0"/>
              </a:rPr>
              <a:t>// add extra time to prevent new requests be routed to our service</a:t>
            </a:r>
            <a:endParaRPr lang="en-US" sz="1700" dirty="0">
              <a:solidFill>
                <a:srgbClr val="D4D4D4"/>
              </a:solidFill>
              <a:latin typeface="Menlo" charset="0"/>
            </a:endParaRPr>
          </a:p>
          <a:p>
            <a:r>
              <a:rPr lang="en-US" sz="1700" dirty="0" err="1">
                <a:solidFill>
                  <a:srgbClr val="D4D4D4"/>
                </a:solidFill>
                <a:latin typeface="Menlo" charset="0"/>
              </a:rPr>
              <a:t>time.</a:t>
            </a:r>
            <a:r>
              <a:rPr lang="en-US" sz="1700" dirty="0" err="1">
                <a:solidFill>
                  <a:srgbClr val="DCDCAA"/>
                </a:solidFill>
                <a:latin typeface="Menlo" charset="0"/>
              </a:rPr>
              <a:t>Sleep</a:t>
            </a:r>
            <a:r>
              <a:rPr lang="en-US" sz="1700" dirty="0">
                <a:solidFill>
                  <a:srgbClr val="D4D4D4"/>
                </a:solidFill>
                <a:latin typeface="Menlo" charset="0"/>
              </a:rPr>
              <a:t>(</a:t>
            </a:r>
            <a:r>
              <a:rPr lang="en-US" sz="1700" dirty="0">
                <a:solidFill>
                  <a:srgbClr val="B5CEA8"/>
                </a:solidFill>
                <a:latin typeface="Menlo" charset="0"/>
              </a:rPr>
              <a:t>5</a:t>
            </a:r>
            <a:r>
              <a:rPr lang="en-US" sz="1700" dirty="0">
                <a:solidFill>
                  <a:srgbClr val="D4D4D4"/>
                </a:solidFill>
                <a:latin typeface="Menlo" charset="0"/>
              </a:rPr>
              <a:t> * </a:t>
            </a:r>
            <a:r>
              <a:rPr lang="en-US" sz="1700" dirty="0" err="1">
                <a:solidFill>
                  <a:srgbClr val="D4D4D4"/>
                </a:solidFill>
                <a:latin typeface="Menlo" charset="0"/>
              </a:rPr>
              <a:t>time.Second</a:t>
            </a:r>
            <a:r>
              <a:rPr lang="en-US" sz="1700" dirty="0">
                <a:solidFill>
                  <a:srgbClr val="D4D4D4"/>
                </a:solidFill>
                <a:latin typeface="Menlo" charset="0"/>
              </a:rPr>
              <a:t>)</a:t>
            </a:r>
          </a:p>
          <a:p>
            <a:br>
              <a:rPr lang="en-US" sz="1700" dirty="0">
                <a:solidFill>
                  <a:srgbClr val="D4D4D4"/>
                </a:solidFill>
                <a:latin typeface="Menlo" charset="0"/>
              </a:rPr>
            </a:br>
            <a:r>
              <a:rPr lang="en-US" sz="1700" dirty="0">
                <a:solidFill>
                  <a:srgbClr val="608B4E"/>
                </a:solidFill>
                <a:latin typeface="Menlo" charset="0"/>
              </a:rPr>
              <a:t>// shut down gracefully, but wait no longer than the Timeout value (default 20s).</a:t>
            </a:r>
            <a:endParaRPr lang="en-US" sz="1700" dirty="0">
              <a:solidFill>
                <a:srgbClr val="D4D4D4"/>
              </a:solidFill>
              <a:latin typeface="Menlo" charset="0"/>
            </a:endParaRPr>
          </a:p>
          <a:p>
            <a:r>
              <a:rPr lang="en-US" sz="1700" dirty="0" err="1">
                <a:solidFill>
                  <a:srgbClr val="9CDCFE"/>
                </a:solidFill>
                <a:latin typeface="Menlo" charset="0"/>
              </a:rPr>
              <a:t>ctx</a:t>
            </a:r>
            <a:r>
              <a:rPr lang="en-US" sz="1700" dirty="0">
                <a:solidFill>
                  <a:srgbClr val="D4D4D4"/>
                </a:solidFill>
                <a:latin typeface="Menlo" charset="0"/>
              </a:rPr>
              <a:t>, </a:t>
            </a:r>
            <a:r>
              <a:rPr lang="en-US" sz="1700" dirty="0" err="1">
                <a:solidFill>
                  <a:srgbClr val="9CDCFE"/>
                </a:solidFill>
                <a:latin typeface="Menlo" charset="0"/>
              </a:rPr>
              <a:t>cancelF</a:t>
            </a:r>
            <a:r>
              <a:rPr lang="en-US" sz="1700" dirty="0">
                <a:solidFill>
                  <a:srgbClr val="D4D4D4"/>
                </a:solidFill>
                <a:latin typeface="Menlo" charset="0"/>
              </a:rPr>
              <a:t> := </a:t>
            </a:r>
            <a:r>
              <a:rPr lang="en-US" sz="1700" dirty="0" err="1">
                <a:solidFill>
                  <a:srgbClr val="D4D4D4"/>
                </a:solidFill>
                <a:latin typeface="Menlo" charset="0"/>
              </a:rPr>
              <a:t>context.</a:t>
            </a:r>
            <a:r>
              <a:rPr lang="en-US" sz="1700" dirty="0" err="1">
                <a:solidFill>
                  <a:srgbClr val="DCDCAA"/>
                </a:solidFill>
                <a:latin typeface="Menlo" charset="0"/>
              </a:rPr>
              <a:t>WithTimeout</a:t>
            </a:r>
            <a:r>
              <a:rPr lang="en-US" sz="1700" dirty="0">
                <a:solidFill>
                  <a:srgbClr val="D4D4D4"/>
                </a:solidFill>
                <a:latin typeface="Menlo" charset="0"/>
              </a:rPr>
              <a:t>(</a:t>
            </a:r>
            <a:r>
              <a:rPr lang="en-US" sz="1700" dirty="0" err="1">
                <a:solidFill>
                  <a:srgbClr val="D4D4D4"/>
                </a:solidFill>
                <a:latin typeface="Menlo" charset="0"/>
              </a:rPr>
              <a:t>context.</a:t>
            </a:r>
            <a:r>
              <a:rPr lang="en-US" sz="1700" dirty="0" err="1">
                <a:solidFill>
                  <a:srgbClr val="DCDCAA"/>
                </a:solidFill>
                <a:latin typeface="Menlo" charset="0"/>
              </a:rPr>
              <a:t>Background</a:t>
            </a:r>
            <a:r>
              <a:rPr lang="en-US" sz="1700" dirty="0">
                <a:solidFill>
                  <a:srgbClr val="D4D4D4"/>
                </a:solidFill>
                <a:latin typeface="Menlo" charset="0"/>
              </a:rPr>
              <a:t>(), Timeout*</a:t>
            </a:r>
            <a:r>
              <a:rPr lang="en-US" sz="1700" dirty="0" err="1">
                <a:solidFill>
                  <a:srgbClr val="D4D4D4"/>
                </a:solidFill>
                <a:latin typeface="Menlo" charset="0"/>
              </a:rPr>
              <a:t>time.Second</a:t>
            </a:r>
            <a:r>
              <a:rPr lang="en-US" sz="1700" dirty="0">
                <a:solidFill>
                  <a:srgbClr val="D4D4D4"/>
                </a:solidFill>
                <a:latin typeface="Menlo" charset="0"/>
              </a:rPr>
              <a:t>)</a:t>
            </a:r>
          </a:p>
          <a:p>
            <a:r>
              <a:rPr lang="en-US" sz="1700" dirty="0">
                <a:solidFill>
                  <a:srgbClr val="C586C0"/>
                </a:solidFill>
                <a:latin typeface="Menlo" charset="0"/>
              </a:rPr>
              <a:t>defer</a:t>
            </a:r>
            <a:r>
              <a:rPr lang="en-US" sz="1700" dirty="0">
                <a:solidFill>
                  <a:srgbClr val="D4D4D4"/>
                </a:solidFill>
                <a:latin typeface="Menlo" charset="0"/>
              </a:rPr>
              <a:t> </a:t>
            </a:r>
            <a:r>
              <a:rPr lang="en-US" sz="1700" dirty="0" err="1">
                <a:solidFill>
                  <a:srgbClr val="DCDCAA"/>
                </a:solidFill>
                <a:latin typeface="Menlo" charset="0"/>
              </a:rPr>
              <a:t>cancelF</a:t>
            </a:r>
            <a:r>
              <a:rPr lang="en-US" sz="1700" dirty="0">
                <a:solidFill>
                  <a:srgbClr val="D4D4D4"/>
                </a:solidFill>
                <a:latin typeface="Menlo" charset="0"/>
              </a:rPr>
              <a:t>()</a:t>
            </a:r>
          </a:p>
          <a:p>
            <a:br>
              <a:rPr lang="en-US" sz="1700" dirty="0">
                <a:solidFill>
                  <a:srgbClr val="D4D4D4"/>
                </a:solidFill>
                <a:latin typeface="Menlo" charset="0"/>
              </a:rPr>
            </a:br>
            <a:r>
              <a:rPr lang="en-US" sz="1700" dirty="0">
                <a:solidFill>
                  <a:srgbClr val="608B4E"/>
                </a:solidFill>
                <a:latin typeface="Menlo" charset="0"/>
              </a:rPr>
              <a:t>// shutdown the http server</a:t>
            </a:r>
            <a:endParaRPr lang="en-US" sz="1700" dirty="0">
              <a:solidFill>
                <a:srgbClr val="D4D4D4"/>
              </a:solidFill>
              <a:latin typeface="Menlo" charset="0"/>
            </a:endParaRPr>
          </a:p>
          <a:p>
            <a:r>
              <a:rPr lang="en-US" sz="1700" dirty="0">
                <a:solidFill>
                  <a:srgbClr val="C586C0"/>
                </a:solidFill>
                <a:latin typeface="Menlo" charset="0"/>
              </a:rPr>
              <a:t>if</a:t>
            </a:r>
            <a:r>
              <a:rPr lang="en-US" sz="1700" dirty="0">
                <a:solidFill>
                  <a:srgbClr val="D4D4D4"/>
                </a:solidFill>
                <a:latin typeface="Menlo" charset="0"/>
              </a:rPr>
              <a:t> </a:t>
            </a:r>
            <a:r>
              <a:rPr lang="en-US" sz="1700" dirty="0">
                <a:solidFill>
                  <a:srgbClr val="9CDCFE"/>
                </a:solidFill>
                <a:latin typeface="Menlo" charset="0"/>
              </a:rPr>
              <a:t>err</a:t>
            </a:r>
            <a:r>
              <a:rPr lang="en-US" sz="1700" dirty="0">
                <a:solidFill>
                  <a:srgbClr val="D4D4D4"/>
                </a:solidFill>
                <a:latin typeface="Menlo" charset="0"/>
              </a:rPr>
              <a:t> := </a:t>
            </a:r>
            <a:r>
              <a:rPr lang="en-US" sz="1700" dirty="0" err="1">
                <a:solidFill>
                  <a:srgbClr val="D4D4D4"/>
                </a:solidFill>
                <a:latin typeface="Menlo" charset="0"/>
              </a:rPr>
              <a:t>srv.</a:t>
            </a:r>
            <a:r>
              <a:rPr lang="en-US" sz="1700" dirty="0" err="1">
                <a:solidFill>
                  <a:srgbClr val="DCDCAA"/>
                </a:solidFill>
                <a:latin typeface="Menlo" charset="0"/>
              </a:rPr>
              <a:t>Shutdown</a:t>
            </a:r>
            <a:r>
              <a:rPr lang="en-US" sz="1700" dirty="0">
                <a:solidFill>
                  <a:srgbClr val="D4D4D4"/>
                </a:solidFill>
                <a:latin typeface="Menlo" charset="0"/>
              </a:rPr>
              <a:t>(</a:t>
            </a:r>
            <a:r>
              <a:rPr lang="en-US" sz="1700" dirty="0" err="1">
                <a:solidFill>
                  <a:srgbClr val="D4D4D4"/>
                </a:solidFill>
                <a:latin typeface="Menlo" charset="0"/>
              </a:rPr>
              <a:t>ctx</a:t>
            </a:r>
            <a:r>
              <a:rPr lang="en-US" sz="1700" dirty="0">
                <a:solidFill>
                  <a:srgbClr val="D4D4D4"/>
                </a:solidFill>
                <a:latin typeface="Menlo" charset="0"/>
              </a:rPr>
              <a:t>); err != </a:t>
            </a:r>
            <a:r>
              <a:rPr lang="en-US" sz="1700" dirty="0">
                <a:solidFill>
                  <a:srgbClr val="569CD6"/>
                </a:solidFill>
                <a:latin typeface="Menlo" charset="0"/>
              </a:rPr>
              <a:t>nil</a:t>
            </a:r>
            <a:r>
              <a:rPr lang="en-US" sz="1700" dirty="0">
                <a:solidFill>
                  <a:srgbClr val="D4D4D4"/>
                </a:solidFill>
                <a:latin typeface="Menlo" charset="0"/>
              </a:rPr>
              <a:t> {</a:t>
            </a:r>
          </a:p>
          <a:p>
            <a:r>
              <a:rPr lang="en-US" sz="1700" dirty="0">
                <a:solidFill>
                  <a:srgbClr val="D4D4D4"/>
                </a:solidFill>
                <a:latin typeface="Menlo" charset="0"/>
              </a:rPr>
              <a:t>    </a:t>
            </a:r>
            <a:r>
              <a:rPr lang="en-US" sz="1700" dirty="0" err="1">
                <a:solidFill>
                  <a:srgbClr val="D4D4D4"/>
                </a:solidFill>
                <a:latin typeface="Menlo" charset="0"/>
              </a:rPr>
              <a:t>log.</a:t>
            </a:r>
            <a:r>
              <a:rPr lang="en-US" sz="1700" dirty="0" err="1">
                <a:solidFill>
                  <a:srgbClr val="DCDCAA"/>
                </a:solidFill>
                <a:latin typeface="Menlo" charset="0"/>
              </a:rPr>
              <a:t>Printf</a:t>
            </a:r>
            <a:r>
              <a:rPr lang="en-US" sz="1700" dirty="0">
                <a:solidFill>
                  <a:srgbClr val="D4D4D4"/>
                </a:solidFill>
                <a:latin typeface="Menlo" charset="0"/>
              </a:rPr>
              <a:t>(</a:t>
            </a:r>
            <a:r>
              <a:rPr lang="en-US" sz="1700" dirty="0">
                <a:solidFill>
                  <a:srgbClr val="CE9178"/>
                </a:solidFill>
                <a:latin typeface="Menlo" charset="0"/>
              </a:rPr>
              <a:t>"error while shutdown http server: %v</a:t>
            </a:r>
            <a:r>
              <a:rPr lang="en-US" sz="1700" dirty="0">
                <a:solidFill>
                  <a:srgbClr val="D7BA7D"/>
                </a:solidFill>
                <a:latin typeface="Menlo" charset="0"/>
              </a:rPr>
              <a:t>\n</a:t>
            </a:r>
            <a:r>
              <a:rPr lang="en-US" sz="1700" dirty="0">
                <a:solidFill>
                  <a:srgbClr val="CE9178"/>
                </a:solidFill>
                <a:latin typeface="Menlo" charset="0"/>
              </a:rPr>
              <a:t>"</a:t>
            </a:r>
            <a:r>
              <a:rPr lang="en-US" sz="1700" dirty="0">
                <a:solidFill>
                  <a:srgbClr val="D4D4D4"/>
                </a:solidFill>
                <a:latin typeface="Menlo" charset="0"/>
              </a:rPr>
              <a:t>, err)</a:t>
            </a:r>
          </a:p>
          <a:p>
            <a:r>
              <a:rPr lang="en-US" sz="1700" dirty="0">
                <a:solidFill>
                  <a:srgbClr val="D4D4D4"/>
                </a:solidFill>
                <a:latin typeface="Menlo" charset="0"/>
              </a:rPr>
              <a:t>}</a:t>
            </a:r>
          </a:p>
          <a:p>
            <a:br>
              <a:rPr lang="en-US" sz="1700" dirty="0">
                <a:solidFill>
                  <a:srgbClr val="D4D4D4"/>
                </a:solidFill>
                <a:latin typeface="Menlo" charset="0"/>
              </a:rPr>
            </a:br>
            <a:r>
              <a:rPr lang="en-US" sz="1700" dirty="0" err="1">
                <a:solidFill>
                  <a:srgbClr val="D4D4D4"/>
                </a:solidFill>
                <a:latin typeface="Menlo" charset="0"/>
              </a:rPr>
              <a:t>log.</a:t>
            </a:r>
            <a:r>
              <a:rPr lang="en-US" sz="1700" dirty="0" err="1">
                <a:solidFill>
                  <a:srgbClr val="DCDCAA"/>
                </a:solidFill>
                <a:latin typeface="Menlo" charset="0"/>
              </a:rPr>
              <a:t>Println</a:t>
            </a:r>
            <a:r>
              <a:rPr lang="en-US" sz="1700" dirty="0">
                <a:solidFill>
                  <a:srgbClr val="D4D4D4"/>
                </a:solidFill>
                <a:latin typeface="Menlo" charset="0"/>
              </a:rPr>
              <a:t>(</a:t>
            </a:r>
            <a:r>
              <a:rPr lang="en-US" sz="1700" dirty="0">
                <a:solidFill>
                  <a:srgbClr val="CE9178"/>
                </a:solidFill>
                <a:latin typeface="Menlo" charset="0"/>
              </a:rPr>
              <a:t>"server gracefully stopped"</a:t>
            </a:r>
            <a:r>
              <a:rPr lang="en-US" sz="1700" dirty="0">
                <a:solidFill>
                  <a:srgbClr val="D4D4D4"/>
                </a:solidFill>
                <a:latin typeface="Menlo" charset="0"/>
              </a:rPr>
              <a:t>)</a:t>
            </a:r>
          </a:p>
        </p:txBody>
      </p:sp>
    </p:spTree>
    <p:extLst>
      <p:ext uri="{BB962C8B-B14F-4D97-AF65-F5344CB8AC3E}">
        <p14:creationId xmlns:p14="http://schemas.microsoft.com/office/powerpoint/2010/main" val="31370873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182245"/>
            <a:ext cx="10515600" cy="615777"/>
          </a:xfrm>
        </p:spPr>
        <p:txBody>
          <a:bodyPr>
            <a:normAutofit fontScale="90000"/>
          </a:bodyPr>
          <a:lstStyle/>
          <a:p>
            <a:r>
              <a:rPr lang="en-GB" dirty="0">
                <a:solidFill>
                  <a:schemeClr val="bg1"/>
                </a:solidFill>
              </a:rPr>
              <a:t>Graceful Shutdown with Golang</a:t>
            </a:r>
            <a:endParaRPr lang="pl-PL" dirty="0">
              <a:solidFill>
                <a:schemeClr val="bg1"/>
              </a:solidFill>
              <a:ea typeface="Roboto" panose="02000000000000000000" pitchFamily="2" charset="0"/>
            </a:endParaRPr>
          </a:p>
        </p:txBody>
      </p:sp>
      <p:sp>
        <p:nvSpPr>
          <p:cNvPr id="4" name="Content Placeholder 3">
            <a:extLst>
              <a:ext uri="{FF2B5EF4-FFF2-40B4-BE49-F238E27FC236}">
                <a16:creationId xmlns:a16="http://schemas.microsoft.com/office/drawing/2014/main" id="{4F6B4B84-7CF6-7A41-8AB5-EBE88F9EBDB2}"/>
              </a:ext>
            </a:extLst>
          </p:cNvPr>
          <p:cNvSpPr>
            <a:spLocks noGrp="1"/>
          </p:cNvSpPr>
          <p:nvPr>
            <p:ph idx="1"/>
          </p:nvPr>
        </p:nvSpPr>
        <p:spPr/>
        <p:txBody>
          <a:bodyPr/>
          <a:lstStyle/>
          <a:p>
            <a:endParaRPr lang="en-PL" dirty="0"/>
          </a:p>
        </p:txBody>
      </p:sp>
      <p:sp>
        <p:nvSpPr>
          <p:cNvPr id="7" name="TextBox 6">
            <a:extLst>
              <a:ext uri="{FF2B5EF4-FFF2-40B4-BE49-F238E27FC236}">
                <a16:creationId xmlns:a16="http://schemas.microsoft.com/office/drawing/2014/main" id="{0B2E8300-1301-2848-8BF0-2C4E800C5941}"/>
              </a:ext>
            </a:extLst>
          </p:cNvPr>
          <p:cNvSpPr txBox="1"/>
          <p:nvPr/>
        </p:nvSpPr>
        <p:spPr>
          <a:xfrm>
            <a:off x="477788" y="1036999"/>
            <a:ext cx="11377264" cy="1384995"/>
          </a:xfrm>
          <a:prstGeom prst="rect">
            <a:avLst/>
          </a:prstGeom>
          <a:solidFill>
            <a:srgbClr val="424242"/>
          </a:solidFill>
        </p:spPr>
        <p:txBody>
          <a:bodyPr wrap="square" rtlCol="0">
            <a:spAutoFit/>
          </a:bodyPr>
          <a:lstStyle/>
          <a:p>
            <a:r>
              <a:rPr lang="en-US" sz="1400" dirty="0">
                <a:solidFill>
                  <a:srgbClr val="608B4E"/>
                </a:solidFill>
                <a:latin typeface="Menlo" charset="0"/>
              </a:rPr>
              <a:t>// Unhealthy sets server health to false - used in </a:t>
            </a:r>
            <a:r>
              <a:rPr lang="en-US" sz="1400" dirty="0" err="1">
                <a:solidFill>
                  <a:srgbClr val="608B4E"/>
                </a:solidFill>
                <a:latin typeface="Menlo" charset="0"/>
              </a:rPr>
              <a:t>gracefull</a:t>
            </a:r>
            <a:r>
              <a:rPr lang="en-US" sz="1400" dirty="0">
                <a:solidFill>
                  <a:srgbClr val="608B4E"/>
                </a:solidFill>
                <a:latin typeface="Menlo" charset="0"/>
              </a:rPr>
              <a:t> shutdown mode</a:t>
            </a:r>
            <a:endParaRPr lang="en-US" sz="1400" dirty="0">
              <a:solidFill>
                <a:srgbClr val="D4D4D4"/>
              </a:solidFill>
              <a:latin typeface="Menlo" charset="0"/>
            </a:endParaRPr>
          </a:p>
          <a:p>
            <a:r>
              <a:rPr lang="en-US" sz="1400" dirty="0" err="1">
                <a:solidFill>
                  <a:srgbClr val="569CD6"/>
                </a:solidFill>
                <a:latin typeface="Menlo" charset="0"/>
              </a:rPr>
              <a:t>func</a:t>
            </a:r>
            <a:r>
              <a:rPr lang="en-US" sz="1400" dirty="0">
                <a:solidFill>
                  <a:srgbClr val="D4D4D4"/>
                </a:solidFill>
                <a:latin typeface="Menlo" charset="0"/>
              </a:rPr>
              <a:t> (r *</a:t>
            </a:r>
            <a:r>
              <a:rPr lang="en-US" sz="1400" dirty="0" err="1">
                <a:solidFill>
                  <a:srgbClr val="D4D4D4"/>
                </a:solidFill>
                <a:latin typeface="Menlo" charset="0"/>
              </a:rPr>
              <a:t>UserRest</a:t>
            </a:r>
            <a:r>
              <a:rPr lang="en-US" sz="1400" dirty="0">
                <a:solidFill>
                  <a:srgbClr val="D4D4D4"/>
                </a:solidFill>
                <a:latin typeface="Menlo" charset="0"/>
              </a:rPr>
              <a:t>) </a:t>
            </a:r>
            <a:r>
              <a:rPr lang="en-US" sz="1400" dirty="0">
                <a:solidFill>
                  <a:srgbClr val="DCDCAA"/>
                </a:solidFill>
                <a:latin typeface="Menlo" charset="0"/>
              </a:rPr>
              <a:t>Unhealthy</a:t>
            </a:r>
            <a:r>
              <a:rPr lang="en-US" sz="1400" dirty="0">
                <a:solidFill>
                  <a:srgbClr val="D4D4D4"/>
                </a:solidFill>
                <a:latin typeface="Menlo" charset="0"/>
              </a:rPr>
              <a:t>() {</a:t>
            </a:r>
          </a:p>
          <a:p>
            <a:r>
              <a:rPr lang="en-US" sz="1400" dirty="0">
                <a:solidFill>
                  <a:srgbClr val="D4D4D4"/>
                </a:solidFill>
                <a:latin typeface="Menlo" charset="0"/>
              </a:rPr>
              <a:t>    </a:t>
            </a:r>
            <a:r>
              <a:rPr lang="en-US" sz="1400" dirty="0" err="1">
                <a:solidFill>
                  <a:srgbClr val="D4D4D4"/>
                </a:solidFill>
                <a:latin typeface="Menlo" charset="0"/>
              </a:rPr>
              <a:t>r.mu.</a:t>
            </a:r>
            <a:r>
              <a:rPr lang="en-US" sz="1400" dirty="0" err="1">
                <a:solidFill>
                  <a:srgbClr val="DCDCAA"/>
                </a:solidFill>
                <a:latin typeface="Menlo" charset="0"/>
              </a:rPr>
              <a:t>Lock</a:t>
            </a:r>
            <a:r>
              <a:rPr lang="en-US" sz="1400" dirty="0">
                <a:solidFill>
                  <a:srgbClr val="D4D4D4"/>
                </a:solidFill>
                <a:latin typeface="Menlo" charset="0"/>
              </a:rPr>
              <a:t>()</a:t>
            </a:r>
          </a:p>
          <a:p>
            <a:r>
              <a:rPr lang="en-US" sz="1400" dirty="0">
                <a:solidFill>
                  <a:srgbClr val="D4D4D4"/>
                </a:solidFill>
                <a:latin typeface="Menlo" charset="0"/>
              </a:rPr>
              <a:t>    </a:t>
            </a:r>
            <a:r>
              <a:rPr lang="en-US" sz="1400" dirty="0">
                <a:solidFill>
                  <a:srgbClr val="C586C0"/>
                </a:solidFill>
                <a:latin typeface="Menlo" charset="0"/>
              </a:rPr>
              <a:t>defer</a:t>
            </a:r>
            <a:r>
              <a:rPr lang="en-US" sz="1400" dirty="0">
                <a:solidFill>
                  <a:srgbClr val="D4D4D4"/>
                </a:solidFill>
                <a:latin typeface="Menlo" charset="0"/>
              </a:rPr>
              <a:t> </a:t>
            </a:r>
            <a:r>
              <a:rPr lang="en-US" sz="1400" dirty="0" err="1">
                <a:solidFill>
                  <a:srgbClr val="D4D4D4"/>
                </a:solidFill>
                <a:latin typeface="Menlo" charset="0"/>
              </a:rPr>
              <a:t>r.mu.</a:t>
            </a:r>
            <a:r>
              <a:rPr lang="en-US" sz="1400" dirty="0" err="1">
                <a:solidFill>
                  <a:srgbClr val="DCDCAA"/>
                </a:solidFill>
                <a:latin typeface="Menlo" charset="0"/>
              </a:rPr>
              <a:t>Unlock</a:t>
            </a:r>
            <a:r>
              <a:rPr lang="en-US" sz="1400" dirty="0">
                <a:solidFill>
                  <a:srgbClr val="D4D4D4"/>
                </a:solidFill>
                <a:latin typeface="Menlo" charset="0"/>
              </a:rPr>
              <a:t>()</a:t>
            </a:r>
          </a:p>
          <a:p>
            <a:r>
              <a:rPr lang="en-US" sz="1400" dirty="0">
                <a:solidFill>
                  <a:srgbClr val="D4D4D4"/>
                </a:solidFill>
                <a:latin typeface="Menlo" charset="0"/>
              </a:rPr>
              <a:t>    </a:t>
            </a:r>
            <a:r>
              <a:rPr lang="en-US" sz="1400" dirty="0" err="1">
                <a:solidFill>
                  <a:srgbClr val="9CDCFE"/>
                </a:solidFill>
                <a:latin typeface="Menlo" charset="0"/>
              </a:rPr>
              <a:t>r.healthy</a:t>
            </a:r>
            <a:r>
              <a:rPr lang="en-US" sz="1400" dirty="0">
                <a:solidFill>
                  <a:srgbClr val="D4D4D4"/>
                </a:solidFill>
                <a:latin typeface="Menlo" charset="0"/>
              </a:rPr>
              <a:t> = </a:t>
            </a:r>
            <a:r>
              <a:rPr lang="en-US" sz="1400" dirty="0">
                <a:solidFill>
                  <a:srgbClr val="569CD6"/>
                </a:solidFill>
                <a:latin typeface="Menlo" charset="0"/>
              </a:rPr>
              <a:t>false</a:t>
            </a:r>
            <a:endParaRPr lang="en-US" sz="1400" dirty="0">
              <a:solidFill>
                <a:srgbClr val="D4D4D4"/>
              </a:solidFill>
              <a:latin typeface="Menlo" charset="0"/>
            </a:endParaRPr>
          </a:p>
          <a:p>
            <a:r>
              <a:rPr lang="en-US" sz="1400" dirty="0">
                <a:solidFill>
                  <a:srgbClr val="D4D4D4"/>
                </a:solidFill>
                <a:latin typeface="Menlo" charset="0"/>
              </a:rPr>
              <a:t>}</a:t>
            </a:r>
          </a:p>
        </p:txBody>
      </p:sp>
      <p:sp>
        <p:nvSpPr>
          <p:cNvPr id="8" name="TextBox 7">
            <a:extLst>
              <a:ext uri="{FF2B5EF4-FFF2-40B4-BE49-F238E27FC236}">
                <a16:creationId xmlns:a16="http://schemas.microsoft.com/office/drawing/2014/main" id="{38B672C2-FD4F-E24A-8CC5-E0470C3116F6}"/>
              </a:ext>
            </a:extLst>
          </p:cNvPr>
          <p:cNvSpPr txBox="1"/>
          <p:nvPr/>
        </p:nvSpPr>
        <p:spPr>
          <a:xfrm>
            <a:off x="477788" y="2660970"/>
            <a:ext cx="11377264" cy="3970318"/>
          </a:xfrm>
          <a:prstGeom prst="rect">
            <a:avLst/>
          </a:prstGeom>
          <a:solidFill>
            <a:srgbClr val="424242"/>
          </a:solidFill>
        </p:spPr>
        <p:txBody>
          <a:bodyPr wrap="square" rtlCol="0">
            <a:spAutoFit/>
          </a:bodyPr>
          <a:lstStyle/>
          <a:p>
            <a:r>
              <a:rPr lang="en-US" sz="1400" dirty="0">
                <a:solidFill>
                  <a:srgbClr val="608B4E"/>
                </a:solidFill>
                <a:latin typeface="Menlo" charset="0"/>
              </a:rPr>
              <a:t>// Health handler is responsible for serving </a:t>
            </a:r>
            <a:r>
              <a:rPr lang="en-US" sz="1400" dirty="0" err="1">
                <a:solidFill>
                  <a:srgbClr val="608B4E"/>
                </a:solidFill>
                <a:latin typeface="Menlo" charset="0"/>
              </a:rPr>
              <a:t>resonse</a:t>
            </a:r>
            <a:r>
              <a:rPr lang="en-US" sz="1400" dirty="0">
                <a:solidFill>
                  <a:srgbClr val="608B4E"/>
                </a:solidFill>
                <a:latin typeface="Menlo" charset="0"/>
              </a:rPr>
              <a:t> with current health status of service. </a:t>
            </a:r>
            <a:endParaRPr lang="en-US" sz="1400" dirty="0">
              <a:solidFill>
                <a:srgbClr val="D4D4D4"/>
              </a:solidFill>
              <a:latin typeface="Menlo" charset="0"/>
            </a:endParaRPr>
          </a:p>
          <a:p>
            <a:r>
              <a:rPr lang="en-US" sz="1400" dirty="0" err="1">
                <a:solidFill>
                  <a:srgbClr val="569CD6"/>
                </a:solidFill>
                <a:latin typeface="Menlo" charset="0"/>
              </a:rPr>
              <a:t>func</a:t>
            </a:r>
            <a:r>
              <a:rPr lang="en-US" sz="1400" dirty="0">
                <a:solidFill>
                  <a:srgbClr val="D4D4D4"/>
                </a:solidFill>
                <a:latin typeface="Menlo" charset="0"/>
              </a:rPr>
              <a:t> (r *</a:t>
            </a:r>
            <a:r>
              <a:rPr lang="en-US" sz="1400" dirty="0" err="1">
                <a:solidFill>
                  <a:srgbClr val="D4D4D4"/>
                </a:solidFill>
                <a:latin typeface="Menlo" charset="0"/>
              </a:rPr>
              <a:t>UserRest</a:t>
            </a:r>
            <a:r>
              <a:rPr lang="en-US" sz="1400" dirty="0">
                <a:solidFill>
                  <a:srgbClr val="D4D4D4"/>
                </a:solidFill>
                <a:latin typeface="Menlo" charset="0"/>
              </a:rPr>
              <a:t>) </a:t>
            </a:r>
            <a:r>
              <a:rPr lang="en-US" sz="1400" dirty="0">
                <a:solidFill>
                  <a:srgbClr val="DCDCAA"/>
                </a:solidFill>
                <a:latin typeface="Menlo" charset="0"/>
              </a:rPr>
              <a:t>Health</a:t>
            </a:r>
            <a:r>
              <a:rPr lang="en-US" sz="1400" dirty="0">
                <a:solidFill>
                  <a:srgbClr val="D4D4D4"/>
                </a:solidFill>
                <a:latin typeface="Menlo" charset="0"/>
              </a:rPr>
              <a:t>(w </a:t>
            </a:r>
            <a:r>
              <a:rPr lang="en-US" sz="1400" dirty="0" err="1">
                <a:solidFill>
                  <a:srgbClr val="D4D4D4"/>
                </a:solidFill>
                <a:latin typeface="Menlo" charset="0"/>
              </a:rPr>
              <a:t>http.ResponseWriter</a:t>
            </a:r>
            <a:r>
              <a:rPr lang="en-US" sz="1400" dirty="0">
                <a:solidFill>
                  <a:srgbClr val="D4D4D4"/>
                </a:solidFill>
                <a:latin typeface="Menlo" charset="0"/>
              </a:rPr>
              <a:t>, </a:t>
            </a:r>
            <a:r>
              <a:rPr lang="en-US" sz="1400" dirty="0" err="1">
                <a:solidFill>
                  <a:srgbClr val="D4D4D4"/>
                </a:solidFill>
                <a:latin typeface="Menlo" charset="0"/>
              </a:rPr>
              <a:t>req</a:t>
            </a:r>
            <a:r>
              <a:rPr lang="en-US" sz="1400" dirty="0">
                <a:solidFill>
                  <a:srgbClr val="D4D4D4"/>
                </a:solidFill>
                <a:latin typeface="Menlo" charset="0"/>
              </a:rPr>
              <a:t> *</a:t>
            </a:r>
            <a:r>
              <a:rPr lang="en-US" sz="1400" dirty="0" err="1">
                <a:solidFill>
                  <a:srgbClr val="D4D4D4"/>
                </a:solidFill>
                <a:latin typeface="Menlo" charset="0"/>
              </a:rPr>
              <a:t>http.Request</a:t>
            </a:r>
            <a:r>
              <a:rPr lang="en-US" sz="1400" dirty="0">
                <a:solidFill>
                  <a:srgbClr val="D4D4D4"/>
                </a:solidFill>
                <a:latin typeface="Menlo" charset="0"/>
              </a:rPr>
              <a:t>) {</a:t>
            </a:r>
          </a:p>
          <a:p>
            <a:r>
              <a:rPr lang="en-US" sz="1400" dirty="0">
                <a:solidFill>
                  <a:srgbClr val="D4D4D4"/>
                </a:solidFill>
                <a:latin typeface="Menlo" charset="0"/>
              </a:rPr>
              <a:t>    </a:t>
            </a:r>
            <a:r>
              <a:rPr lang="en-US" sz="1400" dirty="0" err="1">
                <a:solidFill>
                  <a:srgbClr val="D4D4D4"/>
                </a:solidFill>
                <a:latin typeface="Menlo" charset="0"/>
              </a:rPr>
              <a:t>r.mu.</a:t>
            </a:r>
            <a:r>
              <a:rPr lang="en-US" sz="1400" dirty="0" err="1">
                <a:solidFill>
                  <a:srgbClr val="DCDCAA"/>
                </a:solidFill>
                <a:latin typeface="Menlo" charset="0"/>
              </a:rPr>
              <a:t>Lock</a:t>
            </a:r>
            <a:r>
              <a:rPr lang="en-US" sz="1400" dirty="0">
                <a:solidFill>
                  <a:srgbClr val="D4D4D4"/>
                </a:solidFill>
                <a:latin typeface="Menlo" charset="0"/>
              </a:rPr>
              <a:t>()</a:t>
            </a:r>
          </a:p>
          <a:p>
            <a:r>
              <a:rPr lang="en-US" sz="1400" dirty="0">
                <a:solidFill>
                  <a:srgbClr val="D4D4D4"/>
                </a:solidFill>
                <a:latin typeface="Menlo" charset="0"/>
              </a:rPr>
              <a:t>    </a:t>
            </a:r>
            <a:r>
              <a:rPr lang="en-US" sz="1400" dirty="0">
                <a:solidFill>
                  <a:srgbClr val="C586C0"/>
                </a:solidFill>
                <a:latin typeface="Menlo" charset="0"/>
              </a:rPr>
              <a:t>defer</a:t>
            </a:r>
            <a:r>
              <a:rPr lang="en-US" sz="1400" dirty="0">
                <a:solidFill>
                  <a:srgbClr val="D4D4D4"/>
                </a:solidFill>
                <a:latin typeface="Menlo" charset="0"/>
              </a:rPr>
              <a:t> </a:t>
            </a:r>
            <a:r>
              <a:rPr lang="en-US" sz="1400" dirty="0" err="1">
                <a:solidFill>
                  <a:srgbClr val="D4D4D4"/>
                </a:solidFill>
                <a:latin typeface="Menlo" charset="0"/>
              </a:rPr>
              <a:t>r.mu.</a:t>
            </a:r>
            <a:r>
              <a:rPr lang="en-US" sz="1400" dirty="0" err="1">
                <a:solidFill>
                  <a:srgbClr val="DCDCAA"/>
                </a:solidFill>
                <a:latin typeface="Menlo" charset="0"/>
              </a:rPr>
              <a:t>Unlock</a:t>
            </a:r>
            <a:r>
              <a:rPr lang="en-US" sz="1400" dirty="0">
                <a:solidFill>
                  <a:srgbClr val="D4D4D4"/>
                </a:solidFill>
                <a:latin typeface="Menlo" charset="0"/>
              </a:rPr>
              <a:t>()</a:t>
            </a:r>
          </a:p>
          <a:p>
            <a:br>
              <a:rPr lang="en-US" sz="1400" dirty="0">
                <a:solidFill>
                  <a:srgbClr val="D4D4D4"/>
                </a:solidFill>
                <a:latin typeface="Menlo" charset="0"/>
              </a:rPr>
            </a:br>
            <a:r>
              <a:rPr lang="en-US" sz="1400" dirty="0">
                <a:solidFill>
                  <a:srgbClr val="D4D4D4"/>
                </a:solidFill>
                <a:latin typeface="Menlo" charset="0"/>
              </a:rPr>
              <a:t>    </a:t>
            </a:r>
            <a:r>
              <a:rPr lang="en-US" sz="1400" dirty="0">
                <a:solidFill>
                  <a:srgbClr val="C586C0"/>
                </a:solidFill>
                <a:latin typeface="Menlo" charset="0"/>
              </a:rPr>
              <a:t>if</a:t>
            </a:r>
            <a:r>
              <a:rPr lang="en-US" sz="1400" dirty="0">
                <a:solidFill>
                  <a:srgbClr val="D4D4D4"/>
                </a:solidFill>
                <a:latin typeface="Menlo" charset="0"/>
              </a:rPr>
              <a:t> </a:t>
            </a:r>
            <a:r>
              <a:rPr lang="en-US" sz="1400" dirty="0" err="1">
                <a:solidFill>
                  <a:srgbClr val="D4D4D4"/>
                </a:solidFill>
                <a:latin typeface="Menlo" charset="0"/>
              </a:rPr>
              <a:t>r.healthy</a:t>
            </a:r>
            <a:r>
              <a:rPr lang="en-US" sz="1400" dirty="0">
                <a:solidFill>
                  <a:srgbClr val="D4D4D4"/>
                </a:solidFill>
                <a:latin typeface="Menlo" charset="0"/>
              </a:rPr>
              <a:t> {</a:t>
            </a:r>
          </a:p>
          <a:p>
            <a:r>
              <a:rPr lang="en-US" sz="1400" dirty="0">
                <a:solidFill>
                  <a:srgbClr val="D4D4D4"/>
                </a:solidFill>
                <a:latin typeface="Menlo" charset="0"/>
              </a:rPr>
              <a:t>        </a:t>
            </a:r>
            <a:r>
              <a:rPr lang="en-US" sz="1400" dirty="0" err="1">
                <a:solidFill>
                  <a:srgbClr val="9CDCFE"/>
                </a:solidFill>
                <a:latin typeface="Menlo" charset="0"/>
              </a:rPr>
              <a:t>resp</a:t>
            </a:r>
            <a:r>
              <a:rPr lang="en-US" sz="1400" dirty="0">
                <a:solidFill>
                  <a:srgbClr val="D4D4D4"/>
                </a:solidFill>
                <a:latin typeface="Menlo" charset="0"/>
              </a:rPr>
              <a:t> := </a:t>
            </a:r>
            <a:r>
              <a:rPr lang="en-US" sz="1400" dirty="0" err="1">
                <a:solidFill>
                  <a:srgbClr val="D4D4D4"/>
                </a:solidFill>
                <a:latin typeface="Menlo" charset="0"/>
              </a:rPr>
              <a:t>HealthStatus</a:t>
            </a:r>
            <a:r>
              <a:rPr lang="en-US" sz="1400" dirty="0">
                <a:solidFill>
                  <a:srgbClr val="D4D4D4"/>
                </a:solidFill>
                <a:latin typeface="Menlo" charset="0"/>
              </a:rPr>
              <a:t>{</a:t>
            </a:r>
          </a:p>
          <a:p>
            <a:r>
              <a:rPr lang="en-US" sz="1400" dirty="0">
                <a:solidFill>
                  <a:srgbClr val="D4D4D4"/>
                </a:solidFill>
                <a:latin typeface="Menlo" charset="0"/>
              </a:rPr>
              <a:t>            Hostname: </a:t>
            </a:r>
            <a:r>
              <a:rPr lang="en-US" sz="1400" dirty="0" err="1">
                <a:solidFill>
                  <a:srgbClr val="D4D4D4"/>
                </a:solidFill>
                <a:latin typeface="Menlo" charset="0"/>
              </a:rPr>
              <a:t>r.hostname</a:t>
            </a:r>
            <a:r>
              <a:rPr lang="en-US" sz="1400" dirty="0">
                <a:solidFill>
                  <a:srgbClr val="D4D4D4"/>
                </a:solidFill>
                <a:latin typeface="Menlo" charset="0"/>
              </a:rPr>
              <a:t>,</a:t>
            </a:r>
          </a:p>
          <a:p>
            <a:r>
              <a:rPr lang="en-US" sz="1400" dirty="0">
                <a:solidFill>
                  <a:srgbClr val="D4D4D4"/>
                </a:solidFill>
                <a:latin typeface="Menlo" charset="0"/>
              </a:rPr>
              <a:t>            </a:t>
            </a:r>
            <a:r>
              <a:rPr lang="en-US" sz="1400" dirty="0" err="1">
                <a:solidFill>
                  <a:srgbClr val="D4D4D4"/>
                </a:solidFill>
                <a:latin typeface="Menlo" charset="0"/>
              </a:rPr>
              <a:t>StartedAt</a:t>
            </a:r>
            <a:r>
              <a:rPr lang="en-US" sz="1400" dirty="0">
                <a:solidFill>
                  <a:srgbClr val="D4D4D4"/>
                </a:solidFill>
                <a:latin typeface="Menlo" charset="0"/>
              </a:rPr>
              <a:t>: </a:t>
            </a:r>
            <a:r>
              <a:rPr lang="en-US" sz="1400" dirty="0" err="1">
                <a:solidFill>
                  <a:srgbClr val="D4D4D4"/>
                </a:solidFill>
                <a:latin typeface="Menlo" charset="0"/>
              </a:rPr>
              <a:t>r.startedAt.</a:t>
            </a:r>
            <a:r>
              <a:rPr lang="en-US" sz="1400" dirty="0" err="1">
                <a:solidFill>
                  <a:srgbClr val="DCDCAA"/>
                </a:solidFill>
                <a:latin typeface="Menlo" charset="0"/>
              </a:rPr>
              <a:t>Format</a:t>
            </a:r>
            <a:r>
              <a:rPr lang="en-US" sz="1400" dirty="0">
                <a:solidFill>
                  <a:srgbClr val="D4D4D4"/>
                </a:solidFill>
                <a:latin typeface="Menlo" charset="0"/>
              </a:rPr>
              <a:t>(</a:t>
            </a:r>
            <a:r>
              <a:rPr lang="en-US" sz="1400" dirty="0">
                <a:solidFill>
                  <a:srgbClr val="CE9178"/>
                </a:solidFill>
                <a:latin typeface="Menlo" charset="0"/>
              </a:rPr>
              <a:t>"2006-01-02_15:04:05"</a:t>
            </a:r>
            <a:r>
              <a:rPr lang="en-US" sz="1400" dirty="0">
                <a:solidFill>
                  <a:srgbClr val="D4D4D4"/>
                </a:solidFill>
                <a:latin typeface="Menlo" charset="0"/>
              </a:rPr>
              <a:t>),</a:t>
            </a:r>
          </a:p>
          <a:p>
            <a:r>
              <a:rPr lang="en-US" sz="1400" dirty="0">
                <a:solidFill>
                  <a:srgbClr val="D4D4D4"/>
                </a:solidFill>
                <a:latin typeface="Menlo" charset="0"/>
              </a:rPr>
              <a:t>            Uptime: </a:t>
            </a:r>
            <a:r>
              <a:rPr lang="en-US" sz="1400" dirty="0" err="1">
                <a:solidFill>
                  <a:srgbClr val="D4D4D4"/>
                </a:solidFill>
                <a:latin typeface="Menlo" charset="0"/>
              </a:rPr>
              <a:t>time.</a:t>
            </a:r>
            <a:r>
              <a:rPr lang="en-US" sz="1400" dirty="0" err="1">
                <a:solidFill>
                  <a:srgbClr val="DCDCAA"/>
                </a:solidFill>
                <a:latin typeface="Menlo" charset="0"/>
              </a:rPr>
              <a:t>Now</a:t>
            </a:r>
            <a:r>
              <a:rPr lang="en-US" sz="1400" dirty="0">
                <a:solidFill>
                  <a:srgbClr val="D4D4D4"/>
                </a:solidFill>
                <a:latin typeface="Menlo" charset="0"/>
              </a:rPr>
              <a:t>().</a:t>
            </a:r>
            <a:r>
              <a:rPr lang="en-US" sz="1400" dirty="0">
                <a:solidFill>
                  <a:srgbClr val="DCDCAA"/>
                </a:solidFill>
                <a:latin typeface="Menlo" charset="0"/>
              </a:rPr>
              <a:t>UTC</a:t>
            </a:r>
            <a:r>
              <a:rPr lang="en-US" sz="1400" dirty="0">
                <a:solidFill>
                  <a:srgbClr val="D4D4D4"/>
                </a:solidFill>
                <a:latin typeface="Menlo" charset="0"/>
              </a:rPr>
              <a:t>().</a:t>
            </a:r>
            <a:r>
              <a:rPr lang="en-US" sz="1400" dirty="0">
                <a:solidFill>
                  <a:srgbClr val="DCDCAA"/>
                </a:solidFill>
                <a:latin typeface="Menlo" charset="0"/>
              </a:rPr>
              <a:t>Sub</a:t>
            </a:r>
            <a:r>
              <a:rPr lang="en-US" sz="1400" dirty="0">
                <a:solidFill>
                  <a:srgbClr val="D4D4D4"/>
                </a:solidFill>
                <a:latin typeface="Menlo" charset="0"/>
              </a:rPr>
              <a:t>(</a:t>
            </a:r>
            <a:r>
              <a:rPr lang="en-US" sz="1400" dirty="0" err="1">
                <a:solidFill>
                  <a:srgbClr val="D4D4D4"/>
                </a:solidFill>
                <a:latin typeface="Menlo" charset="0"/>
              </a:rPr>
              <a:t>r.startedAt</a:t>
            </a:r>
            <a:r>
              <a:rPr lang="en-US" sz="1400" dirty="0">
                <a:solidFill>
                  <a:srgbClr val="D4D4D4"/>
                </a:solidFill>
                <a:latin typeface="Menlo" charset="0"/>
              </a:rPr>
              <a:t>).</a:t>
            </a:r>
            <a:r>
              <a:rPr lang="en-US" sz="1400" dirty="0">
                <a:solidFill>
                  <a:srgbClr val="DCDCAA"/>
                </a:solidFill>
                <a:latin typeface="Menlo" charset="0"/>
              </a:rPr>
              <a:t>String</a:t>
            </a:r>
            <a:r>
              <a:rPr lang="en-US" sz="1400" dirty="0">
                <a:solidFill>
                  <a:srgbClr val="D4D4D4"/>
                </a:solidFill>
                <a:latin typeface="Menlo" charset="0"/>
              </a:rPr>
              <a:t>(),</a:t>
            </a:r>
          </a:p>
          <a:p>
            <a:r>
              <a:rPr lang="en-US" sz="1400" dirty="0">
                <a:solidFill>
                  <a:srgbClr val="D4D4D4"/>
                </a:solidFill>
                <a:latin typeface="Menlo" charset="0"/>
              </a:rPr>
              <a:t>            Build: </a:t>
            </a:r>
            <a:r>
              <a:rPr lang="en-US" sz="1400" dirty="0" err="1">
                <a:solidFill>
                  <a:srgbClr val="D4D4D4"/>
                </a:solidFill>
                <a:latin typeface="Menlo" charset="0"/>
              </a:rPr>
              <a:t>r.buildInfo</a:t>
            </a:r>
            <a:r>
              <a:rPr lang="en-US" sz="1400" dirty="0">
                <a:solidFill>
                  <a:srgbClr val="D4D4D4"/>
                </a:solidFill>
                <a:latin typeface="Menlo" charset="0"/>
              </a:rPr>
              <a:t>,</a:t>
            </a:r>
          </a:p>
          <a:p>
            <a:r>
              <a:rPr lang="en-US" sz="1400" dirty="0">
                <a:solidFill>
                  <a:srgbClr val="D4D4D4"/>
                </a:solidFill>
                <a:latin typeface="Menlo" charset="0"/>
              </a:rPr>
              <a:t>        }</a:t>
            </a:r>
          </a:p>
          <a:p>
            <a:br>
              <a:rPr lang="en-US" sz="1400" dirty="0">
                <a:solidFill>
                  <a:srgbClr val="D4D4D4"/>
                </a:solidFill>
                <a:latin typeface="Menlo" charset="0"/>
              </a:rPr>
            </a:br>
            <a:r>
              <a:rPr lang="en-US" sz="1400" dirty="0">
                <a:solidFill>
                  <a:srgbClr val="D4D4D4"/>
                </a:solidFill>
                <a:latin typeface="Menlo" charset="0"/>
              </a:rPr>
              <a:t>        </a:t>
            </a:r>
            <a:r>
              <a:rPr lang="en-US" sz="1400" dirty="0" err="1">
                <a:solidFill>
                  <a:srgbClr val="DCDCAA"/>
                </a:solidFill>
                <a:latin typeface="Menlo" charset="0"/>
              </a:rPr>
              <a:t>WriteJSON</a:t>
            </a:r>
            <a:r>
              <a:rPr lang="en-US" sz="1400" dirty="0">
                <a:solidFill>
                  <a:srgbClr val="D4D4D4"/>
                </a:solidFill>
                <a:latin typeface="Menlo" charset="0"/>
              </a:rPr>
              <a:t>(w, </a:t>
            </a:r>
            <a:r>
              <a:rPr lang="en-US" sz="1400" dirty="0" err="1">
                <a:solidFill>
                  <a:srgbClr val="D4D4D4"/>
                </a:solidFill>
                <a:latin typeface="Menlo" charset="0"/>
              </a:rPr>
              <a:t>resp</a:t>
            </a:r>
            <a:r>
              <a:rPr lang="en-US" sz="1400" dirty="0">
                <a:solidFill>
                  <a:srgbClr val="D4D4D4"/>
                </a:solidFill>
                <a:latin typeface="Menlo" charset="0"/>
              </a:rPr>
              <a:t>)</a:t>
            </a:r>
          </a:p>
          <a:p>
            <a:r>
              <a:rPr lang="en-US" sz="1400" dirty="0">
                <a:solidFill>
                  <a:srgbClr val="D4D4D4"/>
                </a:solidFill>
                <a:latin typeface="Menlo" charset="0"/>
              </a:rPr>
              <a:t>    } </a:t>
            </a:r>
            <a:r>
              <a:rPr lang="en-US" sz="1400" dirty="0">
                <a:solidFill>
                  <a:srgbClr val="C586C0"/>
                </a:solidFill>
                <a:latin typeface="Menlo" charset="0"/>
              </a:rPr>
              <a:t>else</a:t>
            </a:r>
            <a:r>
              <a:rPr lang="en-US" sz="1400" dirty="0">
                <a:solidFill>
                  <a:srgbClr val="D4D4D4"/>
                </a:solidFill>
                <a:latin typeface="Menlo" charset="0"/>
              </a:rPr>
              <a:t> {</a:t>
            </a:r>
          </a:p>
          <a:p>
            <a:r>
              <a:rPr lang="en-US" sz="1400" dirty="0">
                <a:solidFill>
                  <a:srgbClr val="D4D4D4"/>
                </a:solidFill>
                <a:latin typeface="Menlo" charset="0"/>
              </a:rPr>
              <a:t>        </a:t>
            </a:r>
            <a:r>
              <a:rPr lang="en-US" sz="1400" dirty="0" err="1">
                <a:solidFill>
                  <a:srgbClr val="DCDCAA"/>
                </a:solidFill>
                <a:latin typeface="Menlo" charset="0"/>
              </a:rPr>
              <a:t>WriteErr</a:t>
            </a:r>
            <a:r>
              <a:rPr lang="en-US" sz="1400" dirty="0">
                <a:solidFill>
                  <a:srgbClr val="D4D4D4"/>
                </a:solidFill>
                <a:latin typeface="Menlo" charset="0"/>
              </a:rPr>
              <a:t>(w, </a:t>
            </a:r>
            <a:r>
              <a:rPr lang="en-US" sz="1400" dirty="0" err="1">
                <a:solidFill>
                  <a:srgbClr val="D4D4D4"/>
                </a:solidFill>
                <a:latin typeface="Menlo" charset="0"/>
              </a:rPr>
              <a:t>fmt.</a:t>
            </a:r>
            <a:r>
              <a:rPr lang="en-US" sz="1400" dirty="0" err="1">
                <a:solidFill>
                  <a:srgbClr val="DCDCAA"/>
                </a:solidFill>
                <a:latin typeface="Menlo" charset="0"/>
              </a:rPr>
              <a:t>Errorf</a:t>
            </a:r>
            <a:r>
              <a:rPr lang="en-US" sz="1400" dirty="0">
                <a:solidFill>
                  <a:srgbClr val="D4D4D4"/>
                </a:solidFill>
                <a:latin typeface="Menlo" charset="0"/>
              </a:rPr>
              <a:t>(</a:t>
            </a:r>
            <a:r>
              <a:rPr lang="en-US" sz="1400" dirty="0">
                <a:solidFill>
                  <a:srgbClr val="CE9178"/>
                </a:solidFill>
                <a:latin typeface="Menlo" charset="0"/>
              </a:rPr>
              <a:t>"Server in graceful shutdown mode"</a:t>
            </a:r>
            <a:r>
              <a:rPr lang="en-US" sz="1400" dirty="0">
                <a:solidFill>
                  <a:srgbClr val="D4D4D4"/>
                </a:solidFill>
                <a:latin typeface="Menlo" charset="0"/>
              </a:rPr>
              <a:t>), </a:t>
            </a:r>
            <a:r>
              <a:rPr lang="en-US" sz="1400" dirty="0" err="1">
                <a:solidFill>
                  <a:srgbClr val="D4D4D4"/>
                </a:solidFill>
                <a:latin typeface="Menlo" charset="0"/>
              </a:rPr>
              <a:t>http.StatusInternalServerError</a:t>
            </a:r>
            <a:r>
              <a:rPr lang="en-US" sz="1400" dirty="0">
                <a:solidFill>
                  <a:srgbClr val="D4D4D4"/>
                </a:solidFill>
                <a:latin typeface="Menlo" charset="0"/>
              </a:rPr>
              <a:t>)</a:t>
            </a:r>
          </a:p>
          <a:p>
            <a:r>
              <a:rPr lang="en-US" sz="1400" dirty="0">
                <a:solidFill>
                  <a:srgbClr val="D4D4D4"/>
                </a:solidFill>
                <a:latin typeface="Menlo" charset="0"/>
              </a:rPr>
              <a:t>    }</a:t>
            </a:r>
          </a:p>
          <a:p>
            <a:r>
              <a:rPr lang="en-US" sz="1400" dirty="0">
                <a:solidFill>
                  <a:srgbClr val="D4D4D4"/>
                </a:solidFill>
                <a:latin typeface="Menlo" charset="0"/>
              </a:rPr>
              <a:t>}</a:t>
            </a:r>
          </a:p>
        </p:txBody>
      </p:sp>
    </p:spTree>
    <p:extLst>
      <p:ext uri="{BB962C8B-B14F-4D97-AF65-F5344CB8AC3E}">
        <p14:creationId xmlns:p14="http://schemas.microsoft.com/office/powerpoint/2010/main" val="4300248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148968"/>
            <a:ext cx="10515600" cy="782031"/>
          </a:xfrm>
        </p:spPr>
        <p:txBody>
          <a:bodyPr/>
          <a:lstStyle/>
          <a:p>
            <a:r>
              <a:rPr lang="en-GB" dirty="0">
                <a:solidFill>
                  <a:schemeClr val="bg1"/>
                </a:solidFill>
              </a:rPr>
              <a:t>Rolling Update with Kubernetes</a:t>
            </a:r>
            <a:endParaRPr lang="pl-PL" dirty="0">
              <a:solidFill>
                <a:schemeClr val="bg1"/>
              </a:solidFill>
              <a:ea typeface="Roboto" panose="02000000000000000000" pitchFamily="2" charset="0"/>
            </a:endParaRPr>
          </a:p>
        </p:txBody>
      </p:sp>
      <p:sp>
        <p:nvSpPr>
          <p:cNvPr id="3" name="Content Placeholder 2">
            <a:extLst>
              <a:ext uri="{FF2B5EF4-FFF2-40B4-BE49-F238E27FC236}">
                <a16:creationId xmlns:a16="http://schemas.microsoft.com/office/drawing/2014/main" id="{B364F395-2263-BA4C-96AB-5D87E7360B0D}"/>
              </a:ext>
            </a:extLst>
          </p:cNvPr>
          <p:cNvSpPr>
            <a:spLocks noGrp="1"/>
          </p:cNvSpPr>
          <p:nvPr>
            <p:ph idx="1"/>
          </p:nvPr>
        </p:nvSpPr>
        <p:spPr/>
        <p:txBody>
          <a:bodyPr/>
          <a:lstStyle/>
          <a:p>
            <a:endParaRPr lang="en-PL"/>
          </a:p>
        </p:txBody>
      </p:sp>
      <p:pic>
        <p:nvPicPr>
          <p:cNvPr id="6" name="Content Placeholder 3">
            <a:extLst>
              <a:ext uri="{FF2B5EF4-FFF2-40B4-BE49-F238E27FC236}">
                <a16:creationId xmlns:a16="http://schemas.microsoft.com/office/drawing/2014/main" id="{0C50B54D-90A2-844C-A197-9B7DE81E3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3616" y="659562"/>
            <a:ext cx="8864767" cy="5517401"/>
          </a:xfrm>
          <a:prstGeom prst="rect">
            <a:avLst/>
          </a:prstGeom>
        </p:spPr>
      </p:pic>
      <p:sp>
        <p:nvSpPr>
          <p:cNvPr id="2" name="TextBox 1">
            <a:extLst>
              <a:ext uri="{FF2B5EF4-FFF2-40B4-BE49-F238E27FC236}">
                <a16:creationId xmlns:a16="http://schemas.microsoft.com/office/drawing/2014/main" id="{36CC3B5F-63B7-944B-ABB5-7274A0D272F1}"/>
              </a:ext>
            </a:extLst>
          </p:cNvPr>
          <p:cNvSpPr txBox="1"/>
          <p:nvPr/>
        </p:nvSpPr>
        <p:spPr>
          <a:xfrm>
            <a:off x="0" y="6176963"/>
            <a:ext cx="12310934" cy="430887"/>
          </a:xfrm>
          <a:prstGeom prst="rect">
            <a:avLst/>
          </a:prstGeom>
          <a:noFill/>
        </p:spPr>
        <p:txBody>
          <a:bodyPr wrap="none" rtlCol="0">
            <a:spAutoFit/>
          </a:bodyPr>
          <a:lstStyle/>
          <a:p>
            <a:r>
              <a:rPr lang="en-PL" sz="2200" dirty="0"/>
              <a:t>Thanks to combination of Graceful Shutdown and Rolling Update we can not loose not even single request</a:t>
            </a:r>
          </a:p>
        </p:txBody>
      </p:sp>
    </p:spTree>
    <p:extLst>
      <p:ext uri="{BB962C8B-B14F-4D97-AF65-F5344CB8AC3E}">
        <p14:creationId xmlns:p14="http://schemas.microsoft.com/office/powerpoint/2010/main" val="32122001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E7116-3358-424E-971C-1801D44621CC}"/>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1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8022021" y="3231931"/>
            <a:ext cx="3852041" cy="1834056"/>
          </a:xfrm>
        </p:spPr>
        <p:txBody>
          <a:bodyPr>
            <a:normAutofit/>
          </a:bodyPr>
          <a:lstStyle/>
          <a:p>
            <a:r>
              <a:rPr lang="pl-PL" sz="4000" dirty="0" err="1">
                <a:latin typeface="Roboto Medium" panose="02000000000000000000" pitchFamily="2" charset="0"/>
                <a:ea typeface="Roboto Medium" panose="02000000000000000000" pitchFamily="2" charset="0"/>
              </a:rPr>
              <a:t>Summary</a:t>
            </a:r>
            <a:endParaRPr lang="pl-PL" sz="4000" dirty="0">
              <a:latin typeface="Roboto Medium" panose="02000000000000000000" pitchFamily="2" charset="0"/>
              <a:ea typeface="Roboto Medium" panose="02000000000000000000" pitchFamily="2" charset="0"/>
            </a:endParaRPr>
          </a:p>
        </p:txBody>
      </p:sp>
      <p:cxnSp>
        <p:nvCxnSpPr>
          <p:cNvPr id="19" name="Straight Connector 18">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350430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904360"/>
          </a:xfrm>
        </p:spPr>
        <p:txBody>
          <a:bodyPr>
            <a:normAutofit/>
          </a:bodyPr>
          <a:lstStyle/>
          <a:p>
            <a:pPr fontAlgn="base"/>
            <a:r>
              <a:rPr lang="pl-PL" dirty="0" err="1">
                <a:solidFill>
                  <a:schemeClr val="bg1"/>
                </a:solidFill>
              </a:rPr>
              <a:t>Always</a:t>
            </a:r>
            <a:r>
              <a:rPr lang="pl-PL" dirty="0">
                <a:solidFill>
                  <a:schemeClr val="bg1"/>
                </a:solidFill>
              </a:rPr>
              <a:t> </a:t>
            </a:r>
            <a:r>
              <a:rPr lang="pl-PL" dirty="0" err="1">
                <a:solidFill>
                  <a:schemeClr val="bg1"/>
                </a:solidFill>
              </a:rPr>
              <a:t>use</a:t>
            </a:r>
            <a:r>
              <a:rPr lang="pl-PL" dirty="0">
                <a:solidFill>
                  <a:schemeClr val="bg1"/>
                </a:solidFill>
              </a:rPr>
              <a:t> </a:t>
            </a:r>
            <a:r>
              <a:rPr lang="pl-PL" dirty="0" err="1">
                <a:solidFill>
                  <a:schemeClr val="bg1"/>
                </a:solidFill>
              </a:rPr>
              <a:t>array</a:t>
            </a:r>
            <a:r>
              <a:rPr lang="pl-PL" dirty="0">
                <a:solidFill>
                  <a:schemeClr val="bg1"/>
                </a:solidFill>
              </a:rPr>
              <a:t>/JSON in </a:t>
            </a:r>
            <a:r>
              <a:rPr lang="pl-PL" dirty="0">
                <a:solidFill>
                  <a:schemeClr val="accent2"/>
                </a:solidFill>
              </a:rPr>
              <a:t>ENTRYPOINT/CMD</a:t>
            </a:r>
          </a:p>
          <a:p>
            <a:pPr fontAlgn="base"/>
            <a:r>
              <a:rPr lang="pl-PL" dirty="0" err="1">
                <a:solidFill>
                  <a:schemeClr val="bg1"/>
                </a:solidFill>
              </a:rPr>
              <a:t>Use</a:t>
            </a:r>
            <a:r>
              <a:rPr lang="pl-PL" dirty="0">
                <a:solidFill>
                  <a:schemeClr val="bg1"/>
                </a:solidFill>
              </a:rPr>
              <a:t> </a:t>
            </a:r>
            <a:r>
              <a:rPr lang="pl-PL" dirty="0" err="1">
                <a:solidFill>
                  <a:schemeClr val="bg1"/>
                </a:solidFill>
              </a:rPr>
              <a:t>multi-stage</a:t>
            </a:r>
            <a:r>
              <a:rPr lang="pl-PL" dirty="0">
                <a:solidFill>
                  <a:schemeClr val="bg1"/>
                </a:solidFill>
              </a:rPr>
              <a:t> </a:t>
            </a:r>
            <a:r>
              <a:rPr lang="pl-PL" dirty="0" err="1">
                <a:solidFill>
                  <a:schemeClr val="bg1"/>
                </a:solidFill>
              </a:rPr>
              <a:t>builds</a:t>
            </a:r>
            <a:endParaRPr lang="pl-PL" dirty="0">
              <a:solidFill>
                <a:schemeClr val="bg1"/>
              </a:solidFill>
            </a:endParaRPr>
          </a:p>
          <a:p>
            <a:pPr fontAlgn="base"/>
            <a:r>
              <a:rPr lang="pl-PL" dirty="0" err="1">
                <a:solidFill>
                  <a:schemeClr val="bg1"/>
                </a:solidFill>
              </a:rPr>
              <a:t>Choose</a:t>
            </a:r>
            <a:r>
              <a:rPr lang="pl-PL" dirty="0">
                <a:solidFill>
                  <a:schemeClr val="bg1"/>
                </a:solidFill>
              </a:rPr>
              <a:t> </a:t>
            </a:r>
            <a:r>
              <a:rPr lang="pl-PL" dirty="0" err="1">
                <a:solidFill>
                  <a:schemeClr val="bg1"/>
                </a:solidFill>
              </a:rPr>
              <a:t>minimal</a:t>
            </a:r>
            <a:r>
              <a:rPr lang="pl-PL" dirty="0">
                <a:solidFill>
                  <a:schemeClr val="bg1"/>
                </a:solidFill>
              </a:rPr>
              <a:t> </a:t>
            </a:r>
            <a:r>
              <a:rPr lang="pl-PL" dirty="0" err="1">
                <a:solidFill>
                  <a:schemeClr val="bg1"/>
                </a:solidFill>
              </a:rPr>
              <a:t>container</a:t>
            </a:r>
            <a:endParaRPr lang="pl-PL" dirty="0">
              <a:solidFill>
                <a:schemeClr val="bg1"/>
              </a:solidFill>
            </a:endParaRPr>
          </a:p>
          <a:p>
            <a:pPr fontAlgn="base"/>
            <a:r>
              <a:rPr lang="pl-PL" dirty="0" err="1">
                <a:solidFill>
                  <a:schemeClr val="bg1"/>
                </a:solidFill>
              </a:rPr>
              <a:t>Don’t</a:t>
            </a:r>
            <a:r>
              <a:rPr lang="pl-PL" dirty="0">
                <a:solidFill>
                  <a:schemeClr val="bg1"/>
                </a:solidFill>
              </a:rPr>
              <a:t> run </a:t>
            </a:r>
            <a:r>
              <a:rPr lang="pl-PL" dirty="0" err="1">
                <a:solidFill>
                  <a:schemeClr val="bg1"/>
                </a:solidFill>
              </a:rPr>
              <a:t>your</a:t>
            </a:r>
            <a:r>
              <a:rPr lang="pl-PL" dirty="0">
                <a:solidFill>
                  <a:schemeClr val="bg1"/>
                </a:solidFill>
              </a:rPr>
              <a:t> </a:t>
            </a:r>
            <a:r>
              <a:rPr lang="pl-PL" dirty="0" err="1">
                <a:solidFill>
                  <a:schemeClr val="bg1"/>
                </a:solidFill>
              </a:rPr>
              <a:t>container</a:t>
            </a:r>
            <a:r>
              <a:rPr lang="pl-PL" dirty="0">
                <a:solidFill>
                  <a:schemeClr val="bg1"/>
                </a:solidFill>
              </a:rPr>
              <a:t> </a:t>
            </a:r>
            <a:r>
              <a:rPr lang="pl-PL" dirty="0" err="1">
                <a:solidFill>
                  <a:schemeClr val="bg1"/>
                </a:solidFill>
              </a:rPr>
              <a:t>app</a:t>
            </a:r>
            <a:r>
              <a:rPr lang="pl-PL" dirty="0">
                <a:solidFill>
                  <a:schemeClr val="bg1"/>
                </a:solidFill>
              </a:rPr>
              <a:t> as </a:t>
            </a:r>
            <a:r>
              <a:rPr lang="pl-PL" dirty="0" err="1">
                <a:solidFill>
                  <a:schemeClr val="bg1"/>
                </a:solidFill>
              </a:rPr>
              <a:t>root</a:t>
            </a:r>
            <a:r>
              <a:rPr lang="pl-PL" dirty="0">
                <a:solidFill>
                  <a:schemeClr val="bg1"/>
                </a:solidFill>
              </a:rPr>
              <a:t>!</a:t>
            </a:r>
          </a:p>
          <a:p>
            <a:pPr fontAlgn="base"/>
            <a:r>
              <a:rPr lang="pl-PL" dirty="0" err="1">
                <a:solidFill>
                  <a:schemeClr val="bg1"/>
                </a:solidFill>
              </a:rPr>
              <a:t>If</a:t>
            </a:r>
            <a:r>
              <a:rPr lang="pl-PL" dirty="0">
                <a:solidFill>
                  <a:schemeClr val="bg1"/>
                </a:solidFill>
              </a:rPr>
              <a:t> </a:t>
            </a:r>
            <a:r>
              <a:rPr lang="pl-PL" dirty="0" err="1">
                <a:solidFill>
                  <a:schemeClr val="bg1"/>
                </a:solidFill>
              </a:rPr>
              <a:t>you</a:t>
            </a:r>
            <a:r>
              <a:rPr lang="pl-PL" dirty="0">
                <a:solidFill>
                  <a:schemeClr val="bg1"/>
                </a:solidFill>
              </a:rPr>
              <a:t> </a:t>
            </a:r>
            <a:r>
              <a:rPr lang="pl-PL" dirty="0" err="1">
                <a:solidFill>
                  <a:schemeClr val="bg1"/>
                </a:solidFill>
              </a:rPr>
              <a:t>don’t</a:t>
            </a:r>
            <a:r>
              <a:rPr lang="pl-PL" dirty="0">
                <a:solidFill>
                  <a:schemeClr val="bg1"/>
                </a:solidFill>
              </a:rPr>
              <a:t> </a:t>
            </a:r>
            <a:r>
              <a:rPr lang="pl-PL" dirty="0" err="1">
                <a:solidFill>
                  <a:schemeClr val="bg1"/>
                </a:solidFill>
              </a:rPr>
              <a:t>need</a:t>
            </a:r>
            <a:r>
              <a:rPr lang="pl-PL" dirty="0">
                <a:solidFill>
                  <a:schemeClr val="bg1"/>
                </a:solidFill>
              </a:rPr>
              <a:t> to </a:t>
            </a:r>
            <a:r>
              <a:rPr lang="pl-PL" dirty="0" err="1">
                <a:solidFill>
                  <a:schemeClr val="bg1"/>
                </a:solidFill>
              </a:rPr>
              <a:t>maintain</a:t>
            </a:r>
            <a:r>
              <a:rPr lang="pl-PL" dirty="0">
                <a:solidFill>
                  <a:schemeClr val="bg1"/>
                </a:solidFill>
              </a:rPr>
              <a:t> </a:t>
            </a:r>
            <a:r>
              <a:rPr lang="pl-PL" dirty="0" err="1">
                <a:solidFill>
                  <a:schemeClr val="bg1"/>
                </a:solidFill>
              </a:rPr>
              <a:t>your</a:t>
            </a:r>
            <a:r>
              <a:rPr lang="pl-PL" dirty="0">
                <a:solidFill>
                  <a:schemeClr val="bg1"/>
                </a:solidFill>
              </a:rPr>
              <a:t> </a:t>
            </a:r>
            <a:r>
              <a:rPr lang="pl-PL" dirty="0" err="1">
                <a:solidFill>
                  <a:schemeClr val="bg1"/>
                </a:solidFill>
              </a:rPr>
              <a:t>own</a:t>
            </a:r>
            <a:r>
              <a:rPr lang="pl-PL" dirty="0">
                <a:solidFill>
                  <a:schemeClr val="bg1"/>
                </a:solidFill>
              </a:rPr>
              <a:t> </a:t>
            </a:r>
            <a:r>
              <a:rPr lang="pl-PL" dirty="0" err="1">
                <a:solidFill>
                  <a:schemeClr val="bg1"/>
                </a:solidFill>
              </a:rPr>
              <a:t>Dockerfile</a:t>
            </a:r>
            <a:r>
              <a:rPr lang="pl-PL" dirty="0">
                <a:solidFill>
                  <a:schemeClr val="bg1"/>
                </a:solidFill>
              </a:rPr>
              <a:t> – </a:t>
            </a:r>
            <a:r>
              <a:rPr lang="pl-PL" dirty="0" err="1">
                <a:solidFill>
                  <a:schemeClr val="bg1"/>
                </a:solidFill>
              </a:rPr>
              <a:t>use</a:t>
            </a:r>
            <a:r>
              <a:rPr lang="pl-PL" dirty="0">
                <a:solidFill>
                  <a:schemeClr val="bg1"/>
                </a:solidFill>
              </a:rPr>
              <a:t> Google </a:t>
            </a:r>
            <a:r>
              <a:rPr lang="pl-PL" dirty="0" err="1">
                <a:solidFill>
                  <a:schemeClr val="bg1"/>
                </a:solidFill>
              </a:rPr>
              <a:t>Distroless</a:t>
            </a:r>
            <a:endParaRPr lang="pl-PL" dirty="0">
              <a:solidFill>
                <a:schemeClr val="bg1"/>
              </a:solidFill>
            </a:endParaRPr>
          </a:p>
          <a:p>
            <a:pPr fontAlgn="base"/>
            <a:r>
              <a:rPr lang="pl-PL" dirty="0" err="1">
                <a:solidFill>
                  <a:schemeClr val="bg1"/>
                </a:solidFill>
              </a:rPr>
              <a:t>Remember</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operability</a:t>
            </a:r>
            <a:r>
              <a:rPr lang="pl-PL" dirty="0">
                <a:solidFill>
                  <a:schemeClr val="bg1"/>
                </a:solidFill>
              </a:rPr>
              <a:t> – </a:t>
            </a:r>
            <a:r>
              <a:rPr lang="pl-PL" dirty="0" err="1">
                <a:solidFill>
                  <a:schemeClr val="bg1"/>
                </a:solidFill>
              </a:rPr>
              <a:t>health</a:t>
            </a:r>
            <a:r>
              <a:rPr lang="pl-PL" dirty="0">
                <a:solidFill>
                  <a:schemeClr val="bg1"/>
                </a:solidFill>
              </a:rPr>
              <a:t> </a:t>
            </a:r>
            <a:r>
              <a:rPr lang="pl-PL" dirty="0" err="1">
                <a:solidFill>
                  <a:schemeClr val="bg1"/>
                </a:solidFill>
              </a:rPr>
              <a:t>checks</a:t>
            </a:r>
            <a:r>
              <a:rPr lang="pl-PL" dirty="0">
                <a:solidFill>
                  <a:schemeClr val="bg1"/>
                </a:solidFill>
              </a:rPr>
              <a:t>, </a:t>
            </a:r>
            <a:r>
              <a:rPr lang="pl-PL" dirty="0" err="1">
                <a:solidFill>
                  <a:schemeClr val="bg1"/>
                </a:solidFill>
              </a:rPr>
              <a:t>metrics</a:t>
            </a:r>
            <a:r>
              <a:rPr lang="pl-PL" dirty="0">
                <a:solidFill>
                  <a:schemeClr val="bg1"/>
                </a:solidFill>
              </a:rPr>
              <a:t>, </a:t>
            </a:r>
            <a:r>
              <a:rPr lang="pl-PL" dirty="0" err="1">
                <a:solidFill>
                  <a:schemeClr val="bg1"/>
                </a:solidFill>
              </a:rPr>
              <a:t>debugability</a:t>
            </a:r>
            <a:endParaRPr lang="pl-PL" dirty="0">
              <a:solidFill>
                <a:schemeClr val="bg1"/>
              </a:solidFill>
            </a:endParaRPr>
          </a:p>
          <a:p>
            <a:pPr fontAlgn="base"/>
            <a:r>
              <a:rPr lang="pl-PL" dirty="0" err="1">
                <a:solidFill>
                  <a:schemeClr val="bg1"/>
                </a:solidFill>
              </a:rPr>
              <a:t>Prepare</a:t>
            </a:r>
            <a:r>
              <a:rPr lang="pl-PL" dirty="0">
                <a:solidFill>
                  <a:schemeClr val="bg1"/>
                </a:solidFill>
              </a:rPr>
              <a:t> </a:t>
            </a:r>
            <a:r>
              <a:rPr lang="pl-PL" dirty="0" err="1">
                <a:solidFill>
                  <a:schemeClr val="bg1"/>
                </a:solidFill>
              </a:rPr>
              <a:t>your</a:t>
            </a:r>
            <a:r>
              <a:rPr lang="pl-PL" dirty="0">
                <a:solidFill>
                  <a:schemeClr val="bg1"/>
                </a:solidFill>
              </a:rPr>
              <a:t> </a:t>
            </a:r>
            <a:r>
              <a:rPr lang="pl-PL" dirty="0" err="1">
                <a:solidFill>
                  <a:schemeClr val="bg1"/>
                </a:solidFill>
              </a:rPr>
              <a:t>app</a:t>
            </a:r>
            <a:r>
              <a:rPr lang="pl-PL" dirty="0">
                <a:solidFill>
                  <a:schemeClr val="bg1"/>
                </a:solidFill>
              </a:rPr>
              <a:t> for </a:t>
            </a:r>
            <a:r>
              <a:rPr lang="pl-PL" dirty="0" err="1">
                <a:solidFill>
                  <a:schemeClr val="bg1"/>
                </a:solidFill>
              </a:rPr>
              <a:t>Graceful</a:t>
            </a:r>
            <a:r>
              <a:rPr lang="pl-PL" dirty="0">
                <a:solidFill>
                  <a:schemeClr val="bg1"/>
                </a:solidFill>
              </a:rPr>
              <a:t> </a:t>
            </a:r>
            <a:r>
              <a:rPr lang="pl-PL" dirty="0" err="1">
                <a:solidFill>
                  <a:schemeClr val="bg1"/>
                </a:solidFill>
              </a:rPr>
              <a:t>Shutdown</a:t>
            </a:r>
            <a:endParaRPr lang="pl-PL"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Takeaways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2546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A4664AD-8F7D-0A40-BDBE-F48A0085395D}"/>
              </a:ext>
            </a:extLst>
          </p:cNvPr>
          <p:cNvPicPr>
            <a:picLocks noChangeAspect="1"/>
          </p:cNvPicPr>
          <p:nvPr/>
        </p:nvPicPr>
        <p:blipFill rotWithShape="1">
          <a:blip r:embed="rId2">
            <a:alphaModFix amt="50000"/>
          </a:blip>
          <a:srcRect t="13793"/>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Hopefully</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your</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containers</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would</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look</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like</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20704588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2"/>
                </a:solidFill>
              </a:rPr>
              <a:t>Demo Users Service</a:t>
            </a:r>
          </a:p>
        </p:txBody>
      </p:sp>
      <p:sp>
        <p:nvSpPr>
          <p:cNvPr id="3" name="Content Placeholder 2"/>
          <p:cNvSpPr>
            <a:spLocks noGrp="1"/>
          </p:cNvSpPr>
          <p:nvPr>
            <p:ph idx="1"/>
          </p:nvPr>
        </p:nvSpPr>
        <p:spPr/>
        <p:txBody>
          <a:bodyPr/>
          <a:lstStyle/>
          <a:p>
            <a:pPr>
              <a:lnSpc>
                <a:spcPct val="100000"/>
              </a:lnSpc>
              <a:spcBef>
                <a:spcPts val="0"/>
              </a:spcBef>
              <a:buClr>
                <a:schemeClr val="accent1"/>
              </a:buClr>
            </a:pPr>
            <a:r>
              <a:rPr lang="en-US" dirty="0">
                <a:solidFill>
                  <a:schemeClr val="bg1"/>
                </a:solidFill>
              </a:rPr>
              <a:t>Build Users Service</a:t>
            </a:r>
          </a:p>
          <a:p>
            <a:pPr marL="0" indent="0">
              <a:lnSpc>
                <a:spcPct val="100000"/>
              </a:lnSpc>
              <a:spcBef>
                <a:spcPts val="0"/>
              </a:spcBef>
              <a:buClr>
                <a:schemeClr val="accent1"/>
              </a:buClr>
              <a:buNone/>
              <a:defRPr/>
            </a:pPr>
            <a:endParaRPr lang="en-US" dirty="0">
              <a:solidFill>
                <a:schemeClr val="bg1"/>
              </a:solidFill>
            </a:endParaRPr>
          </a:p>
          <a:p>
            <a:pPr marL="0" indent="0">
              <a:lnSpc>
                <a:spcPct val="100000"/>
              </a:lnSpc>
              <a:spcBef>
                <a:spcPts val="0"/>
              </a:spcBef>
              <a:buClr>
                <a:schemeClr val="accent1"/>
              </a:buClr>
              <a:buNone/>
            </a:pPr>
            <a:endParaRPr lang="en-US" dirty="0">
              <a:solidFill>
                <a:schemeClr val="bg1"/>
              </a:solidFill>
            </a:endParaRPr>
          </a:p>
          <a:p>
            <a:pPr marL="0" indent="0">
              <a:lnSpc>
                <a:spcPct val="100000"/>
              </a:lnSpc>
              <a:spcBef>
                <a:spcPts val="0"/>
              </a:spcBef>
              <a:buClr>
                <a:schemeClr val="accent1"/>
              </a:buClr>
              <a:buNone/>
            </a:pPr>
            <a:endParaRPr lang="en-US" dirty="0">
              <a:solidFill>
                <a:schemeClr val="bg1"/>
              </a:solidFill>
            </a:endParaRPr>
          </a:p>
          <a:p>
            <a:pPr>
              <a:lnSpc>
                <a:spcPct val="100000"/>
              </a:lnSpc>
              <a:spcBef>
                <a:spcPts val="0"/>
              </a:spcBef>
              <a:buClr>
                <a:schemeClr val="accent1"/>
              </a:buClr>
            </a:pPr>
            <a:r>
              <a:rPr lang="en-US" dirty="0">
                <a:solidFill>
                  <a:schemeClr val="bg1"/>
                </a:solidFill>
              </a:rPr>
              <a:t>Run </a:t>
            </a:r>
          </a:p>
          <a:p>
            <a:pPr marL="0" indent="0">
              <a:lnSpc>
                <a:spcPct val="100000"/>
              </a:lnSpc>
              <a:spcBef>
                <a:spcPts val="0"/>
              </a:spcBef>
              <a:buClr>
                <a:schemeClr val="accent1"/>
              </a:buClr>
              <a:buNone/>
            </a:pPr>
            <a:endParaRPr lang="en-US" dirty="0">
              <a:solidFill>
                <a:schemeClr val="bg1"/>
              </a:solidFill>
            </a:endParaRPr>
          </a:p>
          <a:p>
            <a:pPr marL="0" indent="0">
              <a:lnSpc>
                <a:spcPct val="100000"/>
              </a:lnSpc>
              <a:spcBef>
                <a:spcPts val="0"/>
              </a:spcBef>
              <a:buClr>
                <a:schemeClr val="accent1"/>
              </a:buClr>
              <a:buNone/>
            </a:pPr>
            <a:endParaRPr lang="en-US" dirty="0">
              <a:solidFill>
                <a:schemeClr val="bg1"/>
              </a:solidFill>
            </a:endParaRPr>
          </a:p>
          <a:p>
            <a:pPr>
              <a:lnSpc>
                <a:spcPct val="100000"/>
              </a:lnSpc>
              <a:spcBef>
                <a:spcPts val="0"/>
              </a:spcBef>
              <a:buClr>
                <a:schemeClr val="accent1"/>
              </a:buClr>
            </a:pPr>
            <a:endParaRPr lang="en-US" dirty="0">
              <a:solidFill>
                <a:schemeClr val="bg1"/>
              </a:solidFill>
            </a:endParaRPr>
          </a:p>
          <a:p>
            <a:pPr>
              <a:lnSpc>
                <a:spcPct val="100000"/>
              </a:lnSpc>
              <a:spcBef>
                <a:spcPts val="0"/>
              </a:spcBef>
              <a:buClr>
                <a:schemeClr val="accent1"/>
              </a:buClr>
            </a:pPr>
            <a:r>
              <a:rPr lang="en-US" dirty="0">
                <a:solidFill>
                  <a:schemeClr val="bg1"/>
                </a:solidFill>
              </a:rPr>
              <a:t>Open</a:t>
            </a:r>
          </a:p>
          <a:p>
            <a:pPr>
              <a:lnSpc>
                <a:spcPct val="100000"/>
              </a:lnSpc>
              <a:spcBef>
                <a:spcPts val="0"/>
              </a:spcBef>
              <a:buClr>
                <a:schemeClr val="accent1"/>
              </a:buClr>
            </a:pPr>
            <a:endParaRPr lang="en-US" dirty="0">
              <a:solidFill>
                <a:schemeClr val="bg1"/>
              </a:solidFill>
            </a:endParaRPr>
          </a:p>
          <a:p>
            <a:pPr marL="0" indent="0">
              <a:lnSpc>
                <a:spcPct val="100000"/>
              </a:lnSpc>
              <a:spcBef>
                <a:spcPts val="0"/>
              </a:spcBef>
              <a:buClr>
                <a:schemeClr val="accent1"/>
              </a:buClr>
              <a:buNone/>
            </a:pPr>
            <a:endParaRPr lang="en-US" dirty="0">
              <a:solidFill>
                <a:schemeClr val="bg1"/>
              </a:solidFill>
            </a:endParaRPr>
          </a:p>
          <a:p>
            <a:pPr marL="0" indent="0">
              <a:lnSpc>
                <a:spcPct val="100000"/>
              </a:lnSpc>
              <a:spcBef>
                <a:spcPts val="0"/>
              </a:spcBef>
              <a:buClr>
                <a:schemeClr val="accent1"/>
              </a:buClr>
              <a:buNone/>
            </a:pPr>
            <a:endParaRPr lang="en-US" dirty="0">
              <a:solidFill>
                <a:schemeClr val="bg1"/>
              </a:solidFill>
            </a:endParaRPr>
          </a:p>
        </p:txBody>
      </p:sp>
      <p:sp>
        <p:nvSpPr>
          <p:cNvPr id="6" name="TextBox 5"/>
          <p:cNvSpPr txBox="1"/>
          <p:nvPr/>
        </p:nvSpPr>
        <p:spPr>
          <a:xfrm>
            <a:off x="1123168" y="2458804"/>
            <a:ext cx="9237141" cy="461665"/>
          </a:xfrm>
          <a:prstGeom prst="rect">
            <a:avLst/>
          </a:prstGeom>
          <a:solidFill>
            <a:srgbClr val="424242"/>
          </a:solidFill>
        </p:spPr>
        <p:txBody>
          <a:bodyPr wrap="square" rtlCol="0">
            <a:spAutoFit/>
          </a:bodyPr>
          <a:lstStyle/>
          <a:p>
            <a:r>
              <a:rPr lang="en-US" sz="2400" dirty="0">
                <a:solidFill>
                  <a:srgbClr val="00B050"/>
                </a:solidFill>
              </a:rPr>
              <a:t>$</a:t>
            </a:r>
            <a:r>
              <a:rPr lang="en-US" sz="2400" dirty="0"/>
              <a:t> </a:t>
            </a:r>
            <a:r>
              <a:rPr lang="en-US" sz="2400" dirty="0" err="1">
                <a:solidFill>
                  <a:schemeClr val="bg1"/>
                </a:solidFill>
              </a:rPr>
              <a:t>mvn</a:t>
            </a:r>
            <a:r>
              <a:rPr lang="en-US" sz="2400" dirty="0">
                <a:solidFill>
                  <a:schemeClr val="bg1"/>
                </a:solidFill>
              </a:rPr>
              <a:t> package</a:t>
            </a:r>
          </a:p>
        </p:txBody>
      </p:sp>
      <p:sp>
        <p:nvSpPr>
          <p:cNvPr id="7" name="TextBox 6"/>
          <p:cNvSpPr txBox="1"/>
          <p:nvPr/>
        </p:nvSpPr>
        <p:spPr>
          <a:xfrm>
            <a:off x="1123168" y="4104097"/>
            <a:ext cx="9237141" cy="461665"/>
          </a:xfrm>
          <a:prstGeom prst="rect">
            <a:avLst/>
          </a:prstGeom>
          <a:solidFill>
            <a:srgbClr val="424242"/>
          </a:solidFill>
        </p:spPr>
        <p:txBody>
          <a:bodyPr wrap="square" rtlCol="0">
            <a:spAutoFit/>
          </a:bodyPr>
          <a:lstStyle/>
          <a:p>
            <a:r>
              <a:rPr lang="en-US" sz="2400" dirty="0">
                <a:solidFill>
                  <a:srgbClr val="00B050"/>
                </a:solidFill>
              </a:rPr>
              <a:t>$</a:t>
            </a:r>
            <a:r>
              <a:rPr lang="en-US" sz="2400" dirty="0"/>
              <a:t> </a:t>
            </a:r>
            <a:r>
              <a:rPr lang="en-US" sz="2400" dirty="0">
                <a:solidFill>
                  <a:schemeClr val="bg1"/>
                </a:solidFill>
              </a:rPr>
              <a:t>java -jar target/users-app-1.0.jar</a:t>
            </a:r>
          </a:p>
        </p:txBody>
      </p:sp>
      <p:sp>
        <p:nvSpPr>
          <p:cNvPr id="8" name="TextBox 7"/>
          <p:cNvSpPr txBox="1"/>
          <p:nvPr/>
        </p:nvSpPr>
        <p:spPr>
          <a:xfrm>
            <a:off x="1123167" y="5850235"/>
            <a:ext cx="9237141" cy="461665"/>
          </a:xfrm>
          <a:prstGeom prst="rect">
            <a:avLst/>
          </a:prstGeom>
          <a:solidFill>
            <a:srgbClr val="424242"/>
          </a:solidFill>
        </p:spPr>
        <p:txBody>
          <a:bodyPr wrap="square" rtlCol="0">
            <a:spAutoFit/>
          </a:bodyPr>
          <a:lstStyle/>
          <a:p>
            <a:r>
              <a:rPr lang="en-US" sz="2400" dirty="0">
                <a:solidFill>
                  <a:schemeClr val="accent2"/>
                </a:solidFill>
                <a:hlinkClick r:id="rId2">
                  <a:extLst>
                    <a:ext uri="{A12FA001-AC4F-418D-AE19-62706E023703}">
                      <ahyp:hlinkClr xmlns:ahyp="http://schemas.microsoft.com/office/drawing/2018/hyperlinkcolor" val="tx"/>
                    </a:ext>
                  </a:extLst>
                </a:hlinkClick>
              </a:rPr>
              <a:t>http://localhost:8080/</a:t>
            </a:r>
            <a:r>
              <a:rPr lang="en-US" sz="2400" dirty="0" err="1">
                <a:solidFill>
                  <a:schemeClr val="accent2"/>
                </a:solidFill>
                <a:hlinkClick r:id="rId2">
                  <a:extLst>
                    <a:ext uri="{A12FA001-AC4F-418D-AE19-62706E023703}">
                      <ahyp:hlinkClr xmlns:ahyp="http://schemas.microsoft.com/office/drawing/2018/hyperlinkcolor" val="tx"/>
                    </a:ext>
                  </a:extLst>
                </a:hlinkClick>
              </a:rPr>
              <a:t>api</a:t>
            </a:r>
            <a:r>
              <a:rPr lang="en-US" sz="2400" dirty="0">
                <a:solidFill>
                  <a:schemeClr val="accent2"/>
                </a:solidFill>
                <a:hlinkClick r:id="rId2">
                  <a:extLst>
                    <a:ext uri="{A12FA001-AC4F-418D-AE19-62706E023703}">
                      <ahyp:hlinkClr xmlns:ahyp="http://schemas.microsoft.com/office/drawing/2018/hyperlinkcolor" val="tx"/>
                    </a:ext>
                  </a:extLst>
                </a:hlinkClick>
              </a:rPr>
              <a:t>/users</a:t>
            </a:r>
            <a:endParaRPr lang="en-US" sz="2400" dirty="0">
              <a:solidFill>
                <a:schemeClr val="accent2"/>
              </a:solidFill>
            </a:endParaRPr>
          </a:p>
        </p:txBody>
      </p:sp>
    </p:spTree>
    <p:extLst>
      <p:ext uri="{BB962C8B-B14F-4D97-AF65-F5344CB8AC3E}">
        <p14:creationId xmlns:p14="http://schemas.microsoft.com/office/powerpoint/2010/main" val="4023993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7BF2B75C-D974-4F46-AF89-DBA4D1EF9EF8}"/>
              </a:ext>
            </a:extLst>
          </p:cNvPr>
          <p:cNvPicPr>
            <a:picLocks noChangeAspect="1"/>
          </p:cNvPicPr>
          <p:nvPr/>
        </p:nvPicPr>
        <p:blipFill rotWithShape="1">
          <a:blip r:embed="rId2">
            <a:alphaModFix amt="50000"/>
          </a:blip>
          <a:srcRect t="6193" b="9537"/>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Not </a:t>
            </a:r>
            <a:r>
              <a:rPr lang="pl-PL">
                <a:solidFill>
                  <a:srgbClr val="FFFFFF"/>
                </a:solidFill>
                <a:latin typeface="Roboto Medium" panose="02000000000000000000" pitchFamily="2" charset="0"/>
                <a:ea typeface="Roboto Medium" panose="02000000000000000000" pitchFamily="2" charset="0"/>
              </a:rPr>
              <a:t>like</a:t>
            </a:r>
            <a:r>
              <a:rPr lang="pl-PL" dirty="0">
                <a:solidFill>
                  <a:srgbClr val="FFFFFF"/>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280186324"/>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Not </a:t>
            </a:r>
            <a:r>
              <a:rPr lang="pl-PL" dirty="0" err="1">
                <a:solidFill>
                  <a:srgbClr val="FFFFFF"/>
                </a:solidFill>
                <a:latin typeface="Roboto Medium" panose="02000000000000000000" pitchFamily="2" charset="0"/>
                <a:ea typeface="Roboto Medium" panose="02000000000000000000" pitchFamily="2" charset="0"/>
              </a:rPr>
              <a:t>like</a:t>
            </a:r>
            <a:r>
              <a:rPr lang="pl-PL" dirty="0">
                <a:solidFill>
                  <a:srgbClr val="FFFFFF"/>
                </a:solidFill>
                <a:latin typeface="Roboto Medium" panose="02000000000000000000" pitchFamily="2" charset="0"/>
                <a:ea typeface="Roboto Medium" panose="02000000000000000000" pitchFamily="2" charset="0"/>
              </a:rPr>
              <a:t> </a:t>
            </a:r>
          </a:p>
        </p:txBody>
      </p:sp>
      <p:pic>
        <p:nvPicPr>
          <p:cNvPr id="4" name="Picture 3">
            <a:extLst>
              <a:ext uri="{FF2B5EF4-FFF2-40B4-BE49-F238E27FC236}">
                <a16:creationId xmlns:a16="http://schemas.microsoft.com/office/drawing/2014/main" id="{4217936C-5A67-344B-8A7C-3BCA96302B5B}"/>
              </a:ext>
            </a:extLst>
          </p:cNvPr>
          <p:cNvPicPr>
            <a:picLocks noChangeAspect="1"/>
          </p:cNvPicPr>
          <p:nvPr/>
        </p:nvPicPr>
        <p:blipFill>
          <a:blip r:embed="rId2"/>
          <a:stretch>
            <a:fillRect/>
          </a:stretch>
        </p:blipFill>
        <p:spPr>
          <a:xfrm>
            <a:off x="0" y="-283464"/>
            <a:ext cx="12192000" cy="7424928"/>
          </a:xfrm>
          <a:prstGeom prst="rect">
            <a:avLst/>
          </a:prstGeom>
        </p:spPr>
      </p:pic>
    </p:spTree>
    <p:extLst>
      <p:ext uri="{BB962C8B-B14F-4D97-AF65-F5344CB8AC3E}">
        <p14:creationId xmlns:p14="http://schemas.microsoft.com/office/powerpoint/2010/main" val="1296546621"/>
      </p:ext>
    </p:extLst>
  </p:cSld>
  <p:clrMapOvr>
    <a:overrideClrMapping bg1="dk1" tx1="lt1" bg2="dk2" tx2="lt2" accent1="accent1" accent2="accent2" accent3="accent3" accent4="accent4" accent5="accent5" accent6="accent6" hlink="hlink" folHlink="folHlink"/>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Not </a:t>
            </a:r>
            <a:r>
              <a:rPr lang="pl-PL" dirty="0" err="1">
                <a:solidFill>
                  <a:srgbClr val="FFFFFF"/>
                </a:solidFill>
                <a:latin typeface="Roboto Medium" panose="02000000000000000000" pitchFamily="2" charset="0"/>
                <a:ea typeface="Roboto Medium" panose="02000000000000000000" pitchFamily="2" charset="0"/>
              </a:rPr>
              <a:t>like</a:t>
            </a:r>
            <a:r>
              <a:rPr lang="pl-PL" dirty="0">
                <a:solidFill>
                  <a:srgbClr val="FFFFFF"/>
                </a:solidFill>
                <a:latin typeface="Roboto Medium" panose="02000000000000000000" pitchFamily="2" charset="0"/>
                <a:ea typeface="Roboto Medium" panose="02000000000000000000" pitchFamily="2" charset="0"/>
              </a:rPr>
              <a:t> </a:t>
            </a:r>
          </a:p>
        </p:txBody>
      </p:sp>
      <p:pic>
        <p:nvPicPr>
          <p:cNvPr id="5" name="Picture 4">
            <a:extLst>
              <a:ext uri="{FF2B5EF4-FFF2-40B4-BE49-F238E27FC236}">
                <a16:creationId xmlns:a16="http://schemas.microsoft.com/office/drawing/2014/main" id="{30B2E216-B1EC-E64E-9957-CD234317DAB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19361798"/>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6754D-D931-8941-8299-46722B59041F}"/>
              </a:ext>
            </a:extLst>
          </p:cNvPr>
          <p:cNvPicPr>
            <a:picLocks noChangeAspect="1"/>
          </p:cNvPicPr>
          <p:nvPr/>
        </p:nvPicPr>
        <p:blipFill rotWithShape="1">
          <a:blip r:embed="rId2"/>
          <a:srcRect t="11616" b="4114"/>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8022021" y="3231931"/>
            <a:ext cx="3852041" cy="1834056"/>
          </a:xfrm>
        </p:spPr>
        <p:txBody>
          <a:bodyPr>
            <a:normAutofit/>
          </a:bodyPr>
          <a:lstStyle/>
          <a:p>
            <a:r>
              <a:rPr lang="pl-PL" sz="4000">
                <a:latin typeface="Roboto Medium" panose="02000000000000000000" pitchFamily="2" charset="0"/>
                <a:ea typeface="Roboto Medium" panose="02000000000000000000" pitchFamily="2" charset="0"/>
              </a:rPr>
              <a:t>Q&amp;A</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636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732</TotalTime>
  <Words>4216</Words>
  <Application>Microsoft Macintosh PowerPoint</Application>
  <PresentationFormat>Widescreen</PresentationFormat>
  <Paragraphs>520</Paragraphs>
  <Slides>93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Calibri</vt:lpstr>
      <vt:lpstr>Calibri Light</vt:lpstr>
      <vt:lpstr>Corbel</vt:lpstr>
      <vt:lpstr>Menlo</vt:lpstr>
      <vt:lpstr>Roboto</vt:lpstr>
      <vt:lpstr>Roboto Medium</vt:lpstr>
      <vt:lpstr>Office Theme</vt:lpstr>
      <vt:lpstr>Apps In Containers Best Practices for containerised Apps </vt:lpstr>
      <vt:lpstr>whoami</vt:lpstr>
      <vt:lpstr>Agenda</vt:lpstr>
      <vt:lpstr>github.com/mateuszdyminski/app-in-container</vt:lpstr>
      <vt:lpstr>Let’s Build Application</vt:lpstr>
      <vt:lpstr>Users Application</vt:lpstr>
      <vt:lpstr>User</vt:lpstr>
      <vt:lpstr>Users Controller</vt:lpstr>
      <vt:lpstr>Demo Users Service</vt:lpstr>
      <vt:lpstr>Let’s Dockerize Users App</vt:lpstr>
      <vt:lpstr>PowerPoint Presentation</vt:lpstr>
      <vt:lpstr>PowerPoint Presentation</vt:lpstr>
      <vt:lpstr>Our very first Dockerfile</vt:lpstr>
      <vt:lpstr>Let’s get ready for rumble!</vt:lpstr>
      <vt:lpstr>RUN vs CMD vs ENTRYPOINT</vt:lpstr>
      <vt:lpstr>RUN vs CMD vs ENTRYPOINT</vt:lpstr>
      <vt:lpstr>Signaling – Script as Entrypoint</vt:lpstr>
      <vt:lpstr>Signaling part - summary</vt:lpstr>
      <vt:lpstr>Our Dockerfile v2</vt:lpstr>
      <vt:lpstr>PowerPoint Presentation</vt:lpstr>
      <vt:lpstr>Checking image size</vt:lpstr>
      <vt:lpstr>Choosing Container Base Image</vt:lpstr>
      <vt:lpstr>First problem: Your Runtime</vt:lpstr>
      <vt:lpstr>Second problem: Base Linux Image</vt:lpstr>
      <vt:lpstr>PowerPoint Presentation</vt:lpstr>
      <vt:lpstr>Alpine VS Slim</vt:lpstr>
      <vt:lpstr>Package managers in light distributions</vt:lpstr>
      <vt:lpstr>Let’s get Alpine then</vt:lpstr>
      <vt:lpstr>Alpine </vt:lpstr>
      <vt:lpstr>Our Dockerfile 3</vt:lpstr>
      <vt:lpstr>Checking image size</vt:lpstr>
      <vt:lpstr>How About Other Languages</vt:lpstr>
      <vt:lpstr>Node, Python, Ruby</vt:lpstr>
      <vt:lpstr>Let’s change business logic</vt:lpstr>
      <vt:lpstr>Problem: </vt:lpstr>
      <vt:lpstr>Solution: Unpack Fat JAR</vt:lpstr>
      <vt:lpstr>Our Dockerfile 4</vt:lpstr>
      <vt:lpstr>Pros of unpacking JAR</vt:lpstr>
      <vt:lpstr>Docker Build Caching</vt:lpstr>
      <vt:lpstr>Another Problem(s)</vt:lpstr>
      <vt:lpstr>Solution: Multistage Builds</vt:lpstr>
      <vt:lpstr>Docker Multi-stage Builds</vt:lpstr>
      <vt:lpstr>Solution: Multistage Builds</vt:lpstr>
      <vt:lpstr>Security</vt:lpstr>
      <vt:lpstr>1. Use minimal base images</vt:lpstr>
      <vt:lpstr>Google Distroless</vt:lpstr>
      <vt:lpstr>Google Distroless</vt:lpstr>
      <vt:lpstr>Our Dockerfile 6</vt:lpstr>
      <vt:lpstr>Google Distroless</vt:lpstr>
      <vt:lpstr>2. Do not use root user</vt:lpstr>
      <vt:lpstr>3. Sign and verify images</vt:lpstr>
      <vt:lpstr>4. Check vulnerabilities</vt:lpstr>
      <vt:lpstr>Clair-Scanner</vt:lpstr>
      <vt:lpstr>5. Don’t put sensitive data to Docker images</vt:lpstr>
      <vt:lpstr>6. Use Linter</vt:lpstr>
      <vt:lpstr>6. Use Fixed Tags</vt:lpstr>
      <vt:lpstr>7. Use COPY instead of ADD</vt:lpstr>
      <vt:lpstr>Application Configuration</vt:lpstr>
      <vt:lpstr>Application Configuration in Docker</vt:lpstr>
      <vt:lpstr>Application Configuration in Docker</vt:lpstr>
      <vt:lpstr>Application Configuration in Docker</vt:lpstr>
      <vt:lpstr>Application Configuration Docker + K8s</vt:lpstr>
      <vt:lpstr>And Run Container in K8s Deployment</vt:lpstr>
      <vt:lpstr>Kubernetes Config Autoreload</vt:lpstr>
      <vt:lpstr>Docker + K8s  extra configuration feature</vt:lpstr>
      <vt:lpstr>Application Configuration</vt:lpstr>
      <vt:lpstr>Debug</vt:lpstr>
      <vt:lpstr>Debug</vt:lpstr>
      <vt:lpstr>Container Instrumentation Metrics</vt:lpstr>
      <vt:lpstr>Container Instrumentation</vt:lpstr>
      <vt:lpstr>Container Instrumentation Types</vt:lpstr>
      <vt:lpstr>Demo</vt:lpstr>
      <vt:lpstr>Intelligent Health Checks</vt:lpstr>
      <vt:lpstr>Do I Really Need Health Checks?</vt:lpstr>
      <vt:lpstr>PowerPoint Presentation</vt:lpstr>
      <vt:lpstr>PowerPoint Presentation</vt:lpstr>
      <vt:lpstr>Intelligent Health Checks - Healthz</vt:lpstr>
      <vt:lpstr>Demo</vt:lpstr>
      <vt:lpstr>Health Checks in Kubernetes</vt:lpstr>
      <vt:lpstr>Graceful Shutdown</vt:lpstr>
      <vt:lpstr>Graceful Shutdown</vt:lpstr>
      <vt:lpstr>Graceful Shutdown with Kubernetes</vt:lpstr>
      <vt:lpstr>Web Server Graceful Shutdown</vt:lpstr>
      <vt:lpstr>Graceful Shutdown with Golang</vt:lpstr>
      <vt:lpstr>Graceful Shutdown with Golang</vt:lpstr>
      <vt:lpstr>Rolling Update with Kubernetes</vt:lpstr>
      <vt:lpstr>Summary</vt:lpstr>
      <vt:lpstr>Takeaways</vt:lpstr>
      <vt:lpstr>Hopefully your containers would look like</vt:lpstr>
      <vt:lpstr>Not like </vt:lpstr>
      <vt:lpstr>Not like </vt:lpstr>
      <vt:lpstr>Not like </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Apps In Containers Best Practices for containerised Apps </dc:title>
  <dc:creator>Dyminski, Mateusz (Nokia - PL/Wroclaw)</dc:creator>
  <cp:lastModifiedBy>Dyminski, Mateusz (Nokia - PL/Wroclaw)</cp:lastModifiedBy>
  <cp:revision>25</cp:revision>
  <dcterms:created xsi:type="dcterms:W3CDTF">2020-03-06T09:55:52Z</dcterms:created>
  <dcterms:modified xsi:type="dcterms:W3CDTF">2020-03-06T22:44:48Z</dcterms:modified>
</cp:coreProperties>
</file>